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5143500" cx="9144000"/>
  <p:notesSz cx="6858000" cy="9144000"/>
  <p:embeddedFontLst>
    <p:embeddedFont>
      <p:font typeface="Montserrat"/>
      <p:regular r:id="rId20"/>
      <p:bold r:id="rId21"/>
      <p:italic r:id="rId22"/>
      <p:bold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Montserrat-regular.fntdata"/><Relationship Id="rId11" Type="http://schemas.openxmlformats.org/officeDocument/2006/relationships/slide" Target="slides/slide6.xml"/><Relationship Id="rId22" Type="http://schemas.openxmlformats.org/officeDocument/2006/relationships/font" Target="fonts/Montserrat-italic.fntdata"/><Relationship Id="rId10" Type="http://schemas.openxmlformats.org/officeDocument/2006/relationships/slide" Target="slides/slide5.xml"/><Relationship Id="rId21" Type="http://schemas.openxmlformats.org/officeDocument/2006/relationships/font" Target="fonts/Montserrat-bold.fntdata"/><Relationship Id="rId13" Type="http://schemas.openxmlformats.org/officeDocument/2006/relationships/slide" Target="slides/slide8.xml"/><Relationship Id="rId12" Type="http://schemas.openxmlformats.org/officeDocument/2006/relationships/slide" Target="slides/slide7.xml"/><Relationship Id="rId23" Type="http://schemas.openxmlformats.org/officeDocument/2006/relationships/font" Target="fonts/Montserrat-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 name="Google Shape;12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 name="Google Shape;13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 name="Google Shape;14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8" name="Google Shape;148;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 name="Google Shape;6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 name="Google Shape;7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 name="Google Shape;8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 name="Google Shape;8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 name="Google Shape;9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 name="Google Shape;10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 name="Google Shape;11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 name="Google Shape;11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hyperlink" Target="http://drive.google.com/file/d/1dzCSog_g4a_falrxcdz-llIKlC1-EWp-/view" TargetMode="External"/><Relationship Id="rId5" Type="http://schemas.openxmlformats.org/officeDocument/2006/relationships/image" Target="../media/image21.jpg"/><Relationship Id="rId6" Type="http://schemas.openxmlformats.org/officeDocument/2006/relationships/hyperlink" Target="http://drive.google.com/file/d/1xj-RF1xgjFLps8aCyMsQB2jv7TJWE25O/view" TargetMode="External"/><Relationship Id="rId7" Type="http://schemas.openxmlformats.org/officeDocument/2006/relationships/image" Target="../media/image20.jpg"/><Relationship Id="rId8" Type="http://schemas.openxmlformats.org/officeDocument/2006/relationships/image" Target="../media/image2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hyperlink" Target="http://drive.google.com/file/d/1pjwEbqOMxCPKzVJset2KsY4V4gK2rRFd/view" TargetMode="External"/><Relationship Id="rId10" Type="http://schemas.openxmlformats.org/officeDocument/2006/relationships/image" Target="../media/image27.jpg"/><Relationship Id="rId9" Type="http://schemas.openxmlformats.org/officeDocument/2006/relationships/image" Target="../media/image23.jpg"/><Relationship Id="rId5" Type="http://schemas.openxmlformats.org/officeDocument/2006/relationships/image" Target="../media/image25.jpg"/><Relationship Id="rId6" Type="http://schemas.openxmlformats.org/officeDocument/2006/relationships/hyperlink" Target="http://drive.google.com/file/d/14_xLqmpfeocgJCVvj1lpCcB6kotY92xB/view" TargetMode="External"/><Relationship Id="rId7" Type="http://schemas.openxmlformats.org/officeDocument/2006/relationships/image" Target="../media/image24.jpg"/><Relationship Id="rId8" Type="http://schemas.openxmlformats.org/officeDocument/2006/relationships/hyperlink" Target="http://drive.google.com/file/d/1hebUTT5Z881lnys9g-htCWGRJUVNn3is/view"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https://doi.org/10.1007/s10648-011-9191-6" TargetMode="External"/><Relationship Id="rId4" Type="http://schemas.openxmlformats.org/officeDocument/2006/relationships/hyperlink" Target="http://orcid.org/0000-0003-1196-8167" TargetMode="External"/><Relationship Id="rId10" Type="http://schemas.openxmlformats.org/officeDocument/2006/relationships/hyperlink" Target="https://ed.sc.gov/instruction/early-learning-and-literacy/early-learning/" TargetMode="External"/><Relationship Id="rId9" Type="http://schemas.openxmlformats.org/officeDocument/2006/relationships/hyperlink" Target="https://teaching.uic.edu/resources/teaching-guides/assessment-grading-practices/formative-assessments/" TargetMode="External"/><Relationship Id="rId5" Type="http://schemas.openxmlformats.org/officeDocument/2006/relationships/hyperlink" Target="http://orcid.org/0000-0003-1196-8167" TargetMode="External"/><Relationship Id="rId6" Type="http://schemas.openxmlformats.org/officeDocument/2006/relationships/hyperlink" Target="https://researchers.mq.edu.au/files/123841104/Publisher_version.pdf" TargetMode="External"/><Relationship Id="rId7" Type="http://schemas.openxmlformats.org/officeDocument/2006/relationships/hyperlink" Target="https://researchers.mq.edu.au/files/123841104/Publisher_version.pdf" TargetMode="External"/><Relationship Id="rId8" Type="http://schemas.openxmlformats.org/officeDocument/2006/relationships/hyperlink" Target="https://teaching.uic.edu/resources/teaching-guides/assessment-grading-practices/formative-assessment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7.png"/><Relationship Id="rId5" Type="http://schemas.openxmlformats.org/officeDocument/2006/relationships/image" Target="../media/image1.png"/><Relationship Id="rId6"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hyperlink" Target="http://drive.google.com/file/d/1LYIG94Aj0HCZzkfGQb2PJeGhZz4MMEF_/view" TargetMode="External"/><Relationship Id="rId5" Type="http://schemas.openxmlformats.org/officeDocument/2006/relationships/image" Target="../media/image18.jpg"/><Relationship Id="rId6" Type="http://schemas.openxmlformats.org/officeDocument/2006/relationships/hyperlink" Target="http://drive.google.com/file/d/18DabNmTzm4DDseG9hf-tjIWk0xus-Jwm/view" TargetMode="External"/><Relationship Id="rId7"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CCC"/>
        </a:solidFill>
      </p:bgPr>
    </p:bg>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0" l="0" r="0" t="0"/>
          <a:stretch/>
        </p:blipFill>
        <p:spPr>
          <a:xfrm>
            <a:off x="1363175" y="353275"/>
            <a:ext cx="2487050" cy="2156748"/>
          </a:xfrm>
          <a:prstGeom prst="rect">
            <a:avLst/>
          </a:prstGeom>
          <a:noFill/>
          <a:ln>
            <a:noFill/>
          </a:ln>
        </p:spPr>
      </p:pic>
      <p:cxnSp>
        <p:nvCxnSpPr>
          <p:cNvPr id="55" name="Google Shape;55;p13"/>
          <p:cNvCxnSpPr/>
          <p:nvPr/>
        </p:nvCxnSpPr>
        <p:spPr>
          <a:xfrm>
            <a:off x="249825" y="264525"/>
            <a:ext cx="58800" cy="4731900"/>
          </a:xfrm>
          <a:prstGeom prst="straightConnector1">
            <a:avLst/>
          </a:prstGeom>
          <a:noFill/>
          <a:ln cap="flat" cmpd="sng" w="9525">
            <a:solidFill>
              <a:schemeClr val="dk2"/>
            </a:solidFill>
            <a:prstDash val="solid"/>
            <a:round/>
            <a:headEnd len="sm" w="sm" type="none"/>
            <a:tailEnd len="sm" w="sm" type="none"/>
          </a:ln>
        </p:spPr>
      </p:cxnSp>
      <p:cxnSp>
        <p:nvCxnSpPr>
          <p:cNvPr id="56" name="Google Shape;56;p13"/>
          <p:cNvCxnSpPr/>
          <p:nvPr/>
        </p:nvCxnSpPr>
        <p:spPr>
          <a:xfrm>
            <a:off x="8890900" y="249825"/>
            <a:ext cx="0" cy="4702500"/>
          </a:xfrm>
          <a:prstGeom prst="straightConnector1">
            <a:avLst/>
          </a:prstGeom>
          <a:noFill/>
          <a:ln cap="flat" cmpd="sng" w="9525">
            <a:solidFill>
              <a:schemeClr val="dk2"/>
            </a:solidFill>
            <a:prstDash val="solid"/>
            <a:round/>
            <a:headEnd len="sm" w="sm" type="none"/>
            <a:tailEnd len="sm" w="sm" type="none"/>
          </a:ln>
        </p:spPr>
      </p:cxnSp>
      <p:pic>
        <p:nvPicPr>
          <p:cNvPr id="57" name="Google Shape;57;p13"/>
          <p:cNvPicPr preferRelativeResize="0"/>
          <p:nvPr/>
        </p:nvPicPr>
        <p:blipFill rotWithShape="1">
          <a:blip r:embed="rId4">
            <a:alphaModFix/>
          </a:blip>
          <a:srcRect b="0" l="0" r="0" t="0"/>
          <a:stretch/>
        </p:blipFill>
        <p:spPr>
          <a:xfrm>
            <a:off x="5414334" y="353284"/>
            <a:ext cx="3199288" cy="4265718"/>
          </a:xfrm>
          <a:prstGeom prst="rect">
            <a:avLst/>
          </a:prstGeom>
          <a:noFill/>
          <a:ln cap="flat" cmpd="sng" w="76200">
            <a:solidFill>
              <a:srgbClr val="9900FF"/>
            </a:solidFill>
            <a:prstDash val="solid"/>
            <a:round/>
            <a:headEnd len="sm" w="sm" type="none"/>
            <a:tailEnd len="sm" w="sm" type="none"/>
          </a:ln>
        </p:spPr>
      </p:pic>
      <p:sp>
        <p:nvSpPr>
          <p:cNvPr id="58" name="Google Shape;58;p13"/>
          <p:cNvSpPr txBox="1"/>
          <p:nvPr/>
        </p:nvSpPr>
        <p:spPr>
          <a:xfrm>
            <a:off x="613750" y="2782250"/>
            <a:ext cx="4397400" cy="2385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500"/>
              <a:buFont typeface="Arial"/>
              <a:buNone/>
            </a:pPr>
            <a:r>
              <a:rPr b="1" i="0" lang="en" sz="2500" u="none" cap="none" strike="noStrike">
                <a:solidFill>
                  <a:schemeClr val="dk2"/>
                </a:solidFill>
                <a:latin typeface="Arial"/>
                <a:ea typeface="Arial"/>
                <a:cs typeface="Arial"/>
                <a:sym typeface="Arial"/>
              </a:rPr>
              <a:t>Using Early Learning Standards and Formative Assessments to Guide Instruction</a:t>
            </a:r>
            <a:endParaRPr b="1" i="0" sz="25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500"/>
              <a:buFont typeface="Arial"/>
              <a:buNone/>
            </a:pPr>
            <a:r>
              <a:t/>
            </a:r>
            <a:endParaRPr b="1" i="0" sz="25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dk2"/>
                </a:solidFill>
                <a:latin typeface="Arial"/>
                <a:ea typeface="Arial"/>
                <a:cs typeface="Arial"/>
                <a:sym typeface="Arial"/>
              </a:rPr>
              <a:t>Jenny Hunter</a:t>
            </a:r>
            <a:endParaRPr b="1" i="0" sz="1800" u="none" cap="none" strike="noStrike">
              <a:solidFill>
                <a:schemeClr val="dk2"/>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127" name="Shape 127"/>
        <p:cNvGrpSpPr/>
        <p:nvPr/>
      </p:nvGrpSpPr>
      <p:grpSpPr>
        <a:xfrm>
          <a:off x="0" y="0"/>
          <a:ext cx="0" cy="0"/>
          <a:chOff x="0" y="0"/>
          <a:chExt cx="0" cy="0"/>
        </a:xfrm>
      </p:grpSpPr>
      <p:pic>
        <p:nvPicPr>
          <p:cNvPr id="128" name="Google Shape;128;p22"/>
          <p:cNvPicPr preferRelativeResize="0"/>
          <p:nvPr/>
        </p:nvPicPr>
        <p:blipFill rotWithShape="1">
          <a:blip r:embed="rId3">
            <a:alphaModFix/>
          </a:blip>
          <a:srcRect b="0" l="0" r="0" t="0"/>
          <a:stretch/>
        </p:blipFill>
        <p:spPr>
          <a:xfrm>
            <a:off x="0" y="0"/>
            <a:ext cx="3576845" cy="5143500"/>
          </a:xfrm>
          <a:prstGeom prst="rect">
            <a:avLst/>
          </a:prstGeom>
          <a:noFill/>
          <a:ln>
            <a:noFill/>
          </a:ln>
        </p:spPr>
      </p:pic>
      <p:sp>
        <p:nvSpPr>
          <p:cNvPr id="129" name="Google Shape;129;p22"/>
          <p:cNvSpPr txBox="1"/>
          <p:nvPr/>
        </p:nvSpPr>
        <p:spPr>
          <a:xfrm>
            <a:off x="3673925" y="308600"/>
            <a:ext cx="5070000" cy="4614600"/>
          </a:xfrm>
          <a:prstGeom prst="rect">
            <a:avLst/>
          </a:prstGeom>
          <a:noFill/>
          <a:ln>
            <a:noFill/>
          </a:ln>
        </p:spPr>
        <p:txBody>
          <a:bodyPr anchorCtr="0" anchor="t" bIns="91425" lIns="91425" spcFirstLastPara="1" rIns="91425" wrap="square" tIns="91425">
            <a:noAutofit/>
          </a:bodyPr>
          <a:lstStyle/>
          <a:p>
            <a:pPr indent="12700" lvl="0" marL="0" marR="0" rtl="0" algn="l">
              <a:lnSpc>
                <a:spcPct val="200000"/>
              </a:lnSpc>
              <a:spcBef>
                <a:spcPts val="1200"/>
              </a:spcBef>
              <a:spcAft>
                <a:spcPts val="0"/>
              </a:spcAft>
              <a:buClr>
                <a:srgbClr val="000000"/>
              </a:buClr>
              <a:buSzPts val="1200"/>
              <a:buFont typeface="Arial"/>
              <a:buNone/>
            </a:pPr>
            <a:r>
              <a:rPr b="0" i="0" lang="en" sz="1200" u="none" cap="none" strike="noStrike">
                <a:solidFill>
                  <a:schemeClr val="dk1"/>
                </a:solidFill>
                <a:latin typeface="Times New Roman"/>
                <a:ea typeface="Times New Roman"/>
                <a:cs typeface="Times New Roman"/>
                <a:sym typeface="Times New Roman"/>
              </a:rPr>
              <a:t>For example, teachers can use assessment portfolios to help students reflect on their work. Reviewing the portfolio together allows students to discuss what they did, how they felt, and what they want to learn next. Students see assessment as part of their growth, not just a judgment of success or failure. It also supports self-regulation by teaching students to connect their actions, achievements, and goals.</a:t>
            </a:r>
            <a:endParaRPr b="0" i="0" sz="1200" u="none" cap="none" strike="noStrike">
              <a:solidFill>
                <a:schemeClr val="dk1"/>
              </a:solidFill>
              <a:latin typeface="Times New Roman"/>
              <a:ea typeface="Times New Roman"/>
              <a:cs typeface="Times New Roman"/>
              <a:sym typeface="Times New Roman"/>
            </a:endParaRPr>
          </a:p>
          <a:p>
            <a:pPr indent="12700" lvl="0" marL="0" marR="0" rtl="0" algn="l">
              <a:lnSpc>
                <a:spcPct val="200000"/>
              </a:lnSpc>
              <a:spcBef>
                <a:spcPts val="1200"/>
              </a:spcBef>
              <a:spcAft>
                <a:spcPts val="0"/>
              </a:spcAft>
              <a:buClr>
                <a:schemeClr val="dk1"/>
              </a:buClr>
              <a:buSzPts val="1100"/>
              <a:buFont typeface="Arial"/>
              <a:buNone/>
            </a:pPr>
            <a:r>
              <a:rPr b="0" i="0" lang="en" sz="1200" u="none" cap="none" strike="noStrike">
                <a:solidFill>
                  <a:schemeClr val="dk1"/>
                </a:solidFill>
                <a:latin typeface="Times New Roman"/>
                <a:ea typeface="Times New Roman"/>
                <a:cs typeface="Times New Roman"/>
                <a:sym typeface="Times New Roman"/>
              </a:rPr>
              <a:t>                                                                               (Harrison et al., 2019)</a:t>
            </a:r>
            <a:endParaRPr b="0" i="0" sz="1200" u="none" cap="none" strike="noStrike">
              <a:solidFill>
                <a:schemeClr val="dk1"/>
              </a:solidFill>
              <a:latin typeface="Times New Roman"/>
              <a:ea typeface="Times New Roman"/>
              <a:cs typeface="Times New Roman"/>
              <a:sym typeface="Times New Roman"/>
            </a:endParaRPr>
          </a:p>
        </p:txBody>
      </p:sp>
      <p:sp>
        <p:nvSpPr>
          <p:cNvPr id="130" name="Google Shape;130;p22"/>
          <p:cNvSpPr txBox="1"/>
          <p:nvPr/>
        </p:nvSpPr>
        <p:spPr>
          <a:xfrm>
            <a:off x="3835575" y="3335925"/>
            <a:ext cx="4644000" cy="1587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The teacher communicates formative assessment results with parents at the end of each month and asks parents their thoughts on how child is progressing towards learning goals.</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134" name="Shape 134"/>
        <p:cNvGrpSpPr/>
        <p:nvPr/>
      </p:nvGrpSpPr>
      <p:grpSpPr>
        <a:xfrm>
          <a:off x="0" y="0"/>
          <a:ext cx="0" cy="0"/>
          <a:chOff x="0" y="0"/>
          <a:chExt cx="0" cy="0"/>
        </a:xfrm>
      </p:grpSpPr>
      <p:pic>
        <p:nvPicPr>
          <p:cNvPr id="135" name="Google Shape;135;p23"/>
          <p:cNvPicPr preferRelativeResize="0"/>
          <p:nvPr/>
        </p:nvPicPr>
        <p:blipFill rotWithShape="1">
          <a:blip r:embed="rId3">
            <a:alphaModFix/>
          </a:blip>
          <a:srcRect b="0" l="0" r="0" t="0"/>
          <a:stretch/>
        </p:blipFill>
        <p:spPr>
          <a:xfrm>
            <a:off x="6292700" y="1152475"/>
            <a:ext cx="2660199" cy="3748000"/>
          </a:xfrm>
          <a:prstGeom prst="rect">
            <a:avLst/>
          </a:prstGeom>
          <a:noFill/>
          <a:ln>
            <a:noFill/>
          </a:ln>
        </p:spPr>
      </p:pic>
      <p:pic>
        <p:nvPicPr>
          <p:cNvPr id="136" name="Google Shape;136;p23" title="467541330_8642209915834381_5048756148866062571_n.mp4">
            <a:hlinkClick r:id="rId4"/>
          </p:cNvPr>
          <p:cNvPicPr preferRelativeResize="0"/>
          <p:nvPr/>
        </p:nvPicPr>
        <p:blipFill rotWithShape="1">
          <a:blip r:embed="rId5">
            <a:alphaModFix/>
          </a:blip>
          <a:srcRect b="0" l="0" r="0" t="0"/>
          <a:stretch/>
        </p:blipFill>
        <p:spPr>
          <a:xfrm>
            <a:off x="152400" y="152400"/>
            <a:ext cx="1999699" cy="3555014"/>
          </a:xfrm>
          <a:prstGeom prst="rect">
            <a:avLst/>
          </a:prstGeom>
          <a:noFill/>
          <a:ln>
            <a:noFill/>
          </a:ln>
        </p:spPr>
      </p:pic>
      <p:pic>
        <p:nvPicPr>
          <p:cNvPr id="137" name="Google Shape;137;p23" title="467780672_8734435320005252_1954963641330859569_n.mp4">
            <a:hlinkClick r:id="rId6"/>
          </p:cNvPr>
          <p:cNvPicPr preferRelativeResize="0"/>
          <p:nvPr/>
        </p:nvPicPr>
        <p:blipFill rotWithShape="1">
          <a:blip r:embed="rId7">
            <a:alphaModFix/>
          </a:blip>
          <a:srcRect b="0" l="0" r="0" t="0"/>
          <a:stretch/>
        </p:blipFill>
        <p:spPr>
          <a:xfrm>
            <a:off x="2513673" y="152400"/>
            <a:ext cx="1999699" cy="3555024"/>
          </a:xfrm>
          <a:prstGeom prst="rect">
            <a:avLst/>
          </a:prstGeom>
          <a:noFill/>
          <a:ln>
            <a:noFill/>
          </a:ln>
        </p:spPr>
      </p:pic>
      <p:pic>
        <p:nvPicPr>
          <p:cNvPr id="138" name="Google Shape;138;p23"/>
          <p:cNvPicPr preferRelativeResize="0"/>
          <p:nvPr/>
        </p:nvPicPr>
        <p:blipFill rotWithShape="1">
          <a:blip r:embed="rId8">
            <a:alphaModFix/>
          </a:blip>
          <a:srcRect b="0" l="0" r="0" t="0"/>
          <a:stretch/>
        </p:blipFill>
        <p:spPr>
          <a:xfrm>
            <a:off x="4874950" y="152400"/>
            <a:ext cx="1999701" cy="355313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1000"/>
                                        <p:tgtEl>
                                          <p:spTgt spid="1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1000"/>
                                        <p:tgtEl>
                                          <p:spTgt spid="1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142" name="Shape 142"/>
        <p:cNvGrpSpPr/>
        <p:nvPr/>
      </p:nvGrpSpPr>
      <p:grpSpPr>
        <a:xfrm>
          <a:off x="0" y="0"/>
          <a:ext cx="0" cy="0"/>
          <a:chOff x="0" y="0"/>
          <a:chExt cx="0" cy="0"/>
        </a:xfrm>
      </p:grpSpPr>
      <p:pic>
        <p:nvPicPr>
          <p:cNvPr id="143" name="Google Shape;143;p24"/>
          <p:cNvPicPr preferRelativeResize="0"/>
          <p:nvPr/>
        </p:nvPicPr>
        <p:blipFill rotWithShape="1">
          <a:blip r:embed="rId3">
            <a:alphaModFix/>
          </a:blip>
          <a:srcRect b="0" l="0" r="0" t="0"/>
          <a:stretch/>
        </p:blipFill>
        <p:spPr>
          <a:xfrm>
            <a:off x="0" y="0"/>
            <a:ext cx="3576845" cy="5143500"/>
          </a:xfrm>
          <a:prstGeom prst="rect">
            <a:avLst/>
          </a:prstGeom>
          <a:noFill/>
          <a:ln>
            <a:noFill/>
          </a:ln>
        </p:spPr>
      </p:pic>
      <p:sp>
        <p:nvSpPr>
          <p:cNvPr id="144" name="Google Shape;144;p24"/>
          <p:cNvSpPr txBox="1"/>
          <p:nvPr/>
        </p:nvSpPr>
        <p:spPr>
          <a:xfrm>
            <a:off x="3673925" y="308600"/>
            <a:ext cx="5070000" cy="4614600"/>
          </a:xfrm>
          <a:prstGeom prst="rect">
            <a:avLst/>
          </a:prstGeom>
          <a:noFill/>
          <a:ln>
            <a:noFill/>
          </a:ln>
        </p:spPr>
        <p:txBody>
          <a:bodyPr anchorCtr="0" anchor="t" bIns="91425" lIns="91425" spcFirstLastPara="1" rIns="91425" wrap="square" tIns="91425">
            <a:noAutofit/>
          </a:bodyPr>
          <a:lstStyle/>
          <a:p>
            <a:pPr indent="12700" lvl="0" marL="0" marR="0" rtl="0" algn="l">
              <a:lnSpc>
                <a:spcPct val="200000"/>
              </a:lnSpc>
              <a:spcBef>
                <a:spcPts val="1200"/>
              </a:spcBef>
              <a:spcAft>
                <a:spcPts val="0"/>
              </a:spcAft>
              <a:buClr>
                <a:srgbClr val="000000"/>
              </a:buClr>
              <a:buSzPts val="1200"/>
              <a:buFont typeface="Arial"/>
              <a:buNone/>
            </a:pPr>
            <a:r>
              <a:rPr b="0" i="0" lang="en" sz="1200" u="none" cap="none" strike="noStrike">
                <a:solidFill>
                  <a:schemeClr val="dk1"/>
                </a:solidFill>
                <a:latin typeface="Times New Roman"/>
                <a:ea typeface="Times New Roman"/>
                <a:cs typeface="Times New Roman"/>
                <a:sym typeface="Times New Roman"/>
              </a:rPr>
              <a:t>Moreover, formative assessment practices in early childhood help children acquire essential learning-to-learn skills by actively participating. These activities encourage children to reflect, communicate about their learning, and build skills that underpin future self-assessment abilities. This approach also reinforces a classroom culture in which assessment is an ongoing, integrated, and joyful part of the learning experience, helping young learners to feel that their efforts and contributions are valued and central to the educational process.</a:t>
            </a:r>
            <a:endParaRPr b="0" i="0" sz="1200" u="none" cap="none" strike="noStrike">
              <a:solidFill>
                <a:schemeClr val="dk1"/>
              </a:solidFill>
              <a:latin typeface="Times New Roman"/>
              <a:ea typeface="Times New Roman"/>
              <a:cs typeface="Times New Roman"/>
              <a:sym typeface="Times New Roman"/>
            </a:endParaRPr>
          </a:p>
          <a:p>
            <a:pPr indent="12700" lvl="0" marL="0" marR="0" rtl="0" algn="l">
              <a:lnSpc>
                <a:spcPct val="200000"/>
              </a:lnSpc>
              <a:spcBef>
                <a:spcPts val="1200"/>
              </a:spcBef>
              <a:spcAft>
                <a:spcPts val="0"/>
              </a:spcAft>
              <a:buClr>
                <a:schemeClr val="dk1"/>
              </a:buClr>
              <a:buSzPts val="1100"/>
              <a:buFont typeface="Arial"/>
              <a:buNone/>
            </a:pPr>
            <a:r>
              <a:rPr b="0" i="0" lang="en" sz="1200" u="none" cap="none" strike="noStrike">
                <a:solidFill>
                  <a:schemeClr val="dk1"/>
                </a:solidFill>
                <a:latin typeface="Times New Roman"/>
                <a:ea typeface="Times New Roman"/>
                <a:cs typeface="Times New Roman"/>
                <a:sym typeface="Times New Roman"/>
              </a:rPr>
              <a:t>                                                              (Clark, 2012; Classen et al., 2020) </a:t>
            </a:r>
            <a:endParaRPr b="0" i="0" sz="1200" u="none" cap="none" strike="noStrike">
              <a:solidFill>
                <a:schemeClr val="dk1"/>
              </a:solidFill>
              <a:latin typeface="Times New Roman"/>
              <a:ea typeface="Times New Roman"/>
              <a:cs typeface="Times New Roman"/>
              <a:sym typeface="Times New Roman"/>
            </a:endParaRPr>
          </a:p>
        </p:txBody>
      </p:sp>
      <p:sp>
        <p:nvSpPr>
          <p:cNvPr id="145" name="Google Shape;145;p24"/>
          <p:cNvSpPr txBox="1"/>
          <p:nvPr/>
        </p:nvSpPr>
        <p:spPr>
          <a:xfrm>
            <a:off x="3997175" y="3835600"/>
            <a:ext cx="4423500" cy="955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Learning goals are continuously assessed and documented throughout the year until they are met.</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149" name="Shape 149"/>
        <p:cNvGrpSpPr/>
        <p:nvPr/>
      </p:nvGrpSpPr>
      <p:grpSpPr>
        <a:xfrm>
          <a:off x="0" y="0"/>
          <a:ext cx="0" cy="0"/>
          <a:chOff x="0" y="0"/>
          <a:chExt cx="0" cy="0"/>
        </a:xfrm>
      </p:grpSpPr>
      <p:pic>
        <p:nvPicPr>
          <p:cNvPr id="150" name="Google Shape;150;p25"/>
          <p:cNvPicPr preferRelativeResize="0"/>
          <p:nvPr/>
        </p:nvPicPr>
        <p:blipFill rotWithShape="1">
          <a:blip r:embed="rId3">
            <a:alphaModFix/>
          </a:blip>
          <a:srcRect b="0" l="0" r="0" t="0"/>
          <a:stretch/>
        </p:blipFill>
        <p:spPr>
          <a:xfrm>
            <a:off x="6292700" y="1152475"/>
            <a:ext cx="2660199" cy="3748000"/>
          </a:xfrm>
          <a:prstGeom prst="rect">
            <a:avLst/>
          </a:prstGeom>
          <a:noFill/>
          <a:ln>
            <a:noFill/>
          </a:ln>
        </p:spPr>
      </p:pic>
      <p:pic>
        <p:nvPicPr>
          <p:cNvPr id="151" name="Google Shape;151;p25" title="467693276_27937962155818023_1545101181863316821_n.mp4">
            <a:hlinkClick r:id="rId4"/>
          </p:cNvPr>
          <p:cNvPicPr preferRelativeResize="0"/>
          <p:nvPr/>
        </p:nvPicPr>
        <p:blipFill rotWithShape="1">
          <a:blip r:embed="rId5">
            <a:alphaModFix/>
          </a:blip>
          <a:srcRect b="0" l="0" r="0" t="0"/>
          <a:stretch/>
        </p:blipFill>
        <p:spPr>
          <a:xfrm>
            <a:off x="152400" y="152400"/>
            <a:ext cx="1825675" cy="3245654"/>
          </a:xfrm>
          <a:prstGeom prst="rect">
            <a:avLst/>
          </a:prstGeom>
          <a:noFill/>
          <a:ln>
            <a:noFill/>
          </a:ln>
        </p:spPr>
      </p:pic>
      <p:pic>
        <p:nvPicPr>
          <p:cNvPr id="152" name="Google Shape;152;p25" title="467040205_8908276099238049_1104263106006603763_n.mp4">
            <a:hlinkClick r:id="rId6"/>
          </p:cNvPr>
          <p:cNvPicPr preferRelativeResize="0"/>
          <p:nvPr/>
        </p:nvPicPr>
        <p:blipFill rotWithShape="1">
          <a:blip r:embed="rId7">
            <a:alphaModFix/>
          </a:blip>
          <a:srcRect b="0" l="0" r="0" t="0"/>
          <a:stretch/>
        </p:blipFill>
        <p:spPr>
          <a:xfrm>
            <a:off x="2283275" y="152400"/>
            <a:ext cx="1629650" cy="2851887"/>
          </a:xfrm>
          <a:prstGeom prst="rect">
            <a:avLst/>
          </a:prstGeom>
          <a:noFill/>
          <a:ln>
            <a:noFill/>
          </a:ln>
        </p:spPr>
      </p:pic>
      <p:pic>
        <p:nvPicPr>
          <p:cNvPr id="153" name="Google Shape;153;p25" title="467047037_8444720018958696_7806473605808540232_n.mp4">
            <a:hlinkClick r:id="rId8"/>
          </p:cNvPr>
          <p:cNvPicPr preferRelativeResize="0"/>
          <p:nvPr/>
        </p:nvPicPr>
        <p:blipFill rotWithShape="1">
          <a:blip r:embed="rId9">
            <a:alphaModFix/>
          </a:blip>
          <a:srcRect b="0" l="0" r="0" t="0"/>
          <a:stretch/>
        </p:blipFill>
        <p:spPr>
          <a:xfrm>
            <a:off x="4095750" y="152400"/>
            <a:ext cx="1825675" cy="3245651"/>
          </a:xfrm>
          <a:prstGeom prst="rect">
            <a:avLst/>
          </a:prstGeom>
          <a:noFill/>
          <a:ln>
            <a:noFill/>
          </a:ln>
        </p:spPr>
      </p:pic>
      <p:pic>
        <p:nvPicPr>
          <p:cNvPr id="154" name="Google Shape;154;p25"/>
          <p:cNvPicPr preferRelativeResize="0"/>
          <p:nvPr/>
        </p:nvPicPr>
        <p:blipFill rotWithShape="1">
          <a:blip r:embed="rId10">
            <a:alphaModFix/>
          </a:blip>
          <a:srcRect b="0" l="0" r="0" t="0"/>
          <a:stretch/>
        </p:blipFill>
        <p:spPr>
          <a:xfrm>
            <a:off x="6132601" y="152400"/>
            <a:ext cx="1629650" cy="2895598"/>
          </a:xfrm>
          <a:prstGeom prst="rect">
            <a:avLst/>
          </a:prstGeom>
          <a:noFill/>
          <a:ln>
            <a:noFill/>
          </a:ln>
        </p:spPr>
      </p:pic>
      <p:sp>
        <p:nvSpPr>
          <p:cNvPr id="155" name="Google Shape;155;p25"/>
          <p:cNvSpPr txBox="1"/>
          <p:nvPr/>
        </p:nvSpPr>
        <p:spPr>
          <a:xfrm>
            <a:off x="367400" y="3850275"/>
            <a:ext cx="5481600" cy="940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Arial"/>
                <a:ea typeface="Arial"/>
                <a:cs typeface="Arial"/>
                <a:sym typeface="Arial"/>
              </a:rPr>
              <a:t>These are experiential examples of students working to meet learning goals.</a:t>
            </a:r>
            <a:endParaRPr b="0" i="0" sz="1800" u="none" cap="none" strike="noStrike">
              <a:solidFill>
                <a:schemeClr val="dk2"/>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1000"/>
                                        <p:tgtEl>
                                          <p:spTgt spid="1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1000"/>
                                        <p:tgtEl>
                                          <p:spTgt spid="1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1000"/>
                                        <p:tgtEl>
                                          <p:spTgt spid="1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159" name="Shape 159"/>
        <p:cNvGrpSpPr/>
        <p:nvPr/>
      </p:nvGrpSpPr>
      <p:grpSpPr>
        <a:xfrm>
          <a:off x="0" y="0"/>
          <a:ext cx="0" cy="0"/>
          <a:chOff x="0" y="0"/>
          <a:chExt cx="0" cy="0"/>
        </a:xfrm>
      </p:grpSpPr>
      <p:sp>
        <p:nvSpPr>
          <p:cNvPr id="160" name="Google Shape;160;p26"/>
          <p:cNvSpPr txBox="1"/>
          <p:nvPr/>
        </p:nvSpPr>
        <p:spPr>
          <a:xfrm>
            <a:off x="92600" y="171975"/>
            <a:ext cx="8969400" cy="4736100"/>
          </a:xfrm>
          <a:prstGeom prst="rect">
            <a:avLst/>
          </a:prstGeom>
          <a:noFill/>
          <a:ln>
            <a:noFill/>
          </a:ln>
        </p:spPr>
        <p:txBody>
          <a:bodyPr anchorCtr="0" anchor="t" bIns="91425" lIns="91425" spcFirstLastPara="1" rIns="91425" wrap="square" tIns="91425">
            <a:noAutofit/>
          </a:bodyPr>
          <a:lstStyle/>
          <a:p>
            <a:pPr indent="0" lvl="0" marL="457200" marR="0" rtl="0" algn="l">
              <a:lnSpc>
                <a:spcPct val="115000"/>
              </a:lnSpc>
              <a:spcBef>
                <a:spcPts val="0"/>
              </a:spcBef>
              <a:spcAft>
                <a:spcPts val="0"/>
              </a:spcAft>
              <a:buClr>
                <a:srgbClr val="000000"/>
              </a:buClr>
              <a:buSzPts val="1200"/>
              <a:buFont typeface="Arial"/>
              <a:buNone/>
            </a:pPr>
            <a:r>
              <a:rPr b="0" i="0" lang="en" sz="1200" u="none" cap="none" strike="noStrike">
                <a:solidFill>
                  <a:schemeClr val="dk1"/>
                </a:solidFill>
                <a:latin typeface="Times New Roman"/>
                <a:ea typeface="Times New Roman"/>
                <a:cs typeface="Times New Roman"/>
                <a:sym typeface="Times New Roman"/>
              </a:rPr>
              <a:t>Clark, I. (2012). Formative assessment: Assessment is for self-regulated learning. Educational Psychology Review, 24, 205–249.</a:t>
            </a:r>
            <a:r>
              <a:rPr b="0" i="0" lang="en" sz="1200" u="sng" cap="none" strike="noStrike">
                <a:solidFill>
                  <a:schemeClr val="hlink"/>
                </a:solidFill>
                <a:latin typeface="Times New Roman"/>
                <a:ea typeface="Times New Roman"/>
                <a:cs typeface="Times New Roman"/>
                <a:sym typeface="Times New Roman"/>
                <a:hlinkClick r:id="rId3"/>
              </a:rPr>
              <a:t> https://doi.org/10.1007/s10648-011-9191-6</a:t>
            </a:r>
            <a:endParaRPr b="0" i="0" sz="1200" u="sng" cap="none" strike="noStrike">
              <a:solidFill>
                <a:schemeClr val="hlink"/>
              </a:solidFill>
              <a:latin typeface="Times New Roman"/>
              <a:ea typeface="Times New Roman"/>
              <a:cs typeface="Times New Roman"/>
              <a:sym typeface="Times New Roman"/>
            </a:endParaRPr>
          </a:p>
          <a:p>
            <a:pPr indent="0" lvl="0" marL="457200" marR="0" rtl="0" algn="l">
              <a:lnSpc>
                <a:spcPct val="115000"/>
              </a:lnSpc>
              <a:spcBef>
                <a:spcPts val="0"/>
              </a:spcBef>
              <a:spcAft>
                <a:spcPts val="0"/>
              </a:spcAft>
              <a:buClr>
                <a:srgbClr val="000000"/>
              </a:buClr>
              <a:buSzPts val="1200"/>
              <a:buFont typeface="Arial"/>
              <a:buNone/>
            </a:pPr>
            <a:r>
              <a:rPr b="0" i="0" lang="en" sz="1200" u="none" cap="none" strike="noStrike">
                <a:solidFill>
                  <a:schemeClr val="dk1"/>
                </a:solidFill>
                <a:latin typeface="Times New Roman"/>
                <a:ea typeface="Times New Roman"/>
                <a:cs typeface="Times New Roman"/>
                <a:sym typeface="Times New Roman"/>
              </a:rPr>
              <a:t> </a:t>
            </a:r>
            <a:endParaRPr b="0" i="0" sz="1200" u="none" cap="none" strike="noStrike">
              <a:solidFill>
                <a:schemeClr val="dk1"/>
              </a:solidFill>
              <a:latin typeface="Times New Roman"/>
              <a:ea typeface="Times New Roman"/>
              <a:cs typeface="Times New Roman"/>
              <a:sym typeface="Times New Roman"/>
            </a:endParaRPr>
          </a:p>
          <a:p>
            <a:pPr indent="0" lvl="0" marL="457200" marR="0" rtl="0" algn="l">
              <a:lnSpc>
                <a:spcPct val="115000"/>
              </a:lnSpc>
              <a:spcBef>
                <a:spcPts val="0"/>
              </a:spcBef>
              <a:spcAft>
                <a:spcPts val="0"/>
              </a:spcAft>
              <a:buClr>
                <a:srgbClr val="000000"/>
              </a:buClr>
              <a:buSzPts val="1200"/>
              <a:buFont typeface="Arial"/>
              <a:buNone/>
            </a:pPr>
            <a:r>
              <a:rPr b="0" i="0" lang="en" sz="1200" u="none" cap="none" strike="noStrike">
                <a:solidFill>
                  <a:schemeClr val="dk1"/>
                </a:solidFill>
                <a:latin typeface="Times New Roman"/>
                <a:ea typeface="Times New Roman"/>
                <a:cs typeface="Times New Roman"/>
                <a:sym typeface="Times New Roman"/>
              </a:rPr>
              <a:t>Classen, A. I., Kang, J., &amp; Cheatham, G. A. (2020). Current Early Educator Knowledge, Practice, and Needs Regarding Informal Assessment. HS Dialog: The Research to Practice Journal for the Early Childhood Field, 23(1).</a:t>
            </a:r>
            <a:r>
              <a:rPr b="0" i="0" lang="en" sz="1200" u="none" cap="none" strike="noStrike">
                <a:solidFill>
                  <a:schemeClr val="hlink"/>
                </a:solidFill>
                <a:uFill>
                  <a:noFill/>
                </a:uFill>
                <a:latin typeface="Times New Roman"/>
                <a:ea typeface="Times New Roman"/>
                <a:cs typeface="Times New Roman"/>
                <a:sym typeface="Times New Roman"/>
                <a:hlinkClick r:id="rId4"/>
              </a:rPr>
              <a:t> </a:t>
            </a:r>
            <a:r>
              <a:rPr b="0" i="0" lang="en" sz="1200" u="sng" cap="none" strike="noStrike">
                <a:solidFill>
                  <a:schemeClr val="hlink"/>
                </a:solidFill>
                <a:latin typeface="Times New Roman"/>
                <a:ea typeface="Times New Roman"/>
                <a:cs typeface="Times New Roman"/>
                <a:sym typeface="Times New Roman"/>
                <a:hlinkClick r:id="rId5"/>
              </a:rPr>
              <a:t>http://orcid.org/0000-0003-1196-8167</a:t>
            </a:r>
            <a:endParaRPr b="0" i="0" sz="1200" u="sng" cap="none" strike="noStrike">
              <a:solidFill>
                <a:schemeClr val="hlink"/>
              </a:solidFill>
              <a:latin typeface="Times New Roman"/>
              <a:ea typeface="Times New Roman"/>
              <a:cs typeface="Times New Roman"/>
              <a:sym typeface="Times New Roman"/>
            </a:endParaRPr>
          </a:p>
          <a:p>
            <a:pPr indent="0" lvl="0" marL="457200" marR="0" rtl="0" algn="l">
              <a:lnSpc>
                <a:spcPct val="115000"/>
              </a:lnSpc>
              <a:spcBef>
                <a:spcPts val="0"/>
              </a:spcBef>
              <a:spcAft>
                <a:spcPts val="0"/>
              </a:spcAft>
              <a:buClr>
                <a:srgbClr val="000000"/>
              </a:buClr>
              <a:buSzPts val="1200"/>
              <a:buFont typeface="Arial"/>
              <a:buNone/>
            </a:pPr>
            <a:r>
              <a:rPr b="0" i="0" lang="en" sz="1200" u="none" cap="none" strike="noStrike">
                <a:solidFill>
                  <a:schemeClr val="dk1"/>
                </a:solidFill>
                <a:latin typeface="Times New Roman"/>
                <a:ea typeface="Times New Roman"/>
                <a:cs typeface="Times New Roman"/>
                <a:sym typeface="Times New Roman"/>
              </a:rPr>
              <a:t> </a:t>
            </a:r>
            <a:endParaRPr b="0" i="0" sz="1200" u="none" cap="none" strike="noStrike">
              <a:solidFill>
                <a:schemeClr val="dk1"/>
              </a:solidFill>
              <a:latin typeface="Times New Roman"/>
              <a:ea typeface="Times New Roman"/>
              <a:cs typeface="Times New Roman"/>
              <a:sym typeface="Times New Roman"/>
            </a:endParaRPr>
          </a:p>
          <a:p>
            <a:pPr indent="0" lvl="0" marL="457200" marR="0" rtl="0" algn="l">
              <a:lnSpc>
                <a:spcPct val="115000"/>
              </a:lnSpc>
              <a:spcBef>
                <a:spcPts val="0"/>
              </a:spcBef>
              <a:spcAft>
                <a:spcPts val="0"/>
              </a:spcAft>
              <a:buClr>
                <a:srgbClr val="000000"/>
              </a:buClr>
              <a:buSzPts val="1200"/>
              <a:buFont typeface="Arial"/>
              <a:buNone/>
            </a:pPr>
            <a:r>
              <a:rPr b="0" i="0" lang="en" sz="1200" u="none" cap="none" strike="noStrike">
                <a:solidFill>
                  <a:schemeClr val="dk1"/>
                </a:solidFill>
                <a:latin typeface="Times New Roman"/>
                <a:ea typeface="Times New Roman"/>
                <a:cs typeface="Times New Roman"/>
                <a:sym typeface="Times New Roman"/>
              </a:rPr>
              <a:t>Harrison, L. J., Bull, R., Wong, S., Elwick, S., Davis, B., Kosourikhina, V., Spalding, N., Yeung, S. Cooke, M., &amp; Luck, M. (2019). NSW preschool assessment study: Review of formative assessment practices in early childhood settings.</a:t>
            </a:r>
            <a:r>
              <a:rPr b="0" i="0" lang="en" sz="1200" u="none" cap="none" strike="noStrike">
                <a:solidFill>
                  <a:schemeClr val="hlink"/>
                </a:solidFill>
                <a:uFill>
                  <a:noFill/>
                </a:uFill>
                <a:latin typeface="Times New Roman"/>
                <a:ea typeface="Times New Roman"/>
                <a:cs typeface="Times New Roman"/>
                <a:sym typeface="Times New Roman"/>
                <a:hlinkClick r:id="rId6"/>
              </a:rPr>
              <a:t> </a:t>
            </a:r>
            <a:r>
              <a:rPr b="0" i="0" lang="en" sz="1200" u="sng" cap="none" strike="noStrike">
                <a:solidFill>
                  <a:schemeClr val="hlink"/>
                </a:solidFill>
                <a:latin typeface="Times New Roman"/>
                <a:ea typeface="Times New Roman"/>
                <a:cs typeface="Times New Roman"/>
                <a:sym typeface="Times New Roman"/>
                <a:hlinkClick r:id="rId7"/>
              </a:rPr>
              <a:t>https://researchers.mq.edu.au/files/123841104/Publisher_version.pdf</a:t>
            </a:r>
            <a:endParaRPr b="0" i="0" sz="1200" u="sng" cap="none" strike="noStrike">
              <a:solidFill>
                <a:schemeClr val="hlink"/>
              </a:solidFill>
              <a:latin typeface="Times New Roman"/>
              <a:ea typeface="Times New Roman"/>
              <a:cs typeface="Times New Roman"/>
              <a:sym typeface="Times New Roman"/>
            </a:endParaRPr>
          </a:p>
          <a:p>
            <a:pPr indent="0" lvl="0" marL="457200" marR="0" rtl="0" algn="l">
              <a:lnSpc>
                <a:spcPct val="115000"/>
              </a:lnSpc>
              <a:spcBef>
                <a:spcPts val="0"/>
              </a:spcBef>
              <a:spcAft>
                <a:spcPts val="0"/>
              </a:spcAft>
              <a:buClr>
                <a:srgbClr val="000000"/>
              </a:buClr>
              <a:buSzPts val="1200"/>
              <a:buFont typeface="Arial"/>
              <a:buNone/>
            </a:pPr>
            <a:r>
              <a:rPr b="0" i="0" lang="en" sz="1200" u="none" cap="none" strike="noStrike">
                <a:solidFill>
                  <a:schemeClr val="dk1"/>
                </a:solidFill>
                <a:latin typeface="Times New Roman"/>
                <a:ea typeface="Times New Roman"/>
                <a:cs typeface="Times New Roman"/>
                <a:sym typeface="Times New Roman"/>
              </a:rPr>
              <a:t> </a:t>
            </a:r>
            <a:endParaRPr b="0" i="0" sz="1200" u="none" cap="none" strike="noStrike">
              <a:solidFill>
                <a:schemeClr val="dk1"/>
              </a:solidFill>
              <a:latin typeface="Times New Roman"/>
              <a:ea typeface="Times New Roman"/>
              <a:cs typeface="Times New Roman"/>
              <a:sym typeface="Times New Roman"/>
            </a:endParaRPr>
          </a:p>
          <a:p>
            <a:pPr indent="0" lvl="0" marL="457200" marR="0" rtl="0" algn="l">
              <a:lnSpc>
                <a:spcPct val="115000"/>
              </a:lnSpc>
              <a:spcBef>
                <a:spcPts val="0"/>
              </a:spcBef>
              <a:spcAft>
                <a:spcPts val="0"/>
              </a:spcAft>
              <a:buClr>
                <a:srgbClr val="000000"/>
              </a:buClr>
              <a:buSzPts val="1200"/>
              <a:buFont typeface="Arial"/>
              <a:buNone/>
            </a:pPr>
            <a:r>
              <a:rPr b="0" i="0" lang="en" sz="1200" u="none" cap="none" strike="noStrike">
                <a:solidFill>
                  <a:schemeClr val="dk1"/>
                </a:solidFill>
                <a:latin typeface="Times New Roman"/>
                <a:ea typeface="Times New Roman"/>
                <a:cs typeface="Times New Roman"/>
                <a:sym typeface="Times New Roman"/>
              </a:rPr>
              <a:t>Messier, N. (2022). “Formative assessments.” Center for the Advancement of Teaching Excellence at the University of Illinois Chicago. Retrieved [today’s date] from</a:t>
            </a:r>
            <a:r>
              <a:rPr b="0" i="0" lang="en" sz="1200" u="none" cap="none" strike="noStrike">
                <a:solidFill>
                  <a:schemeClr val="hlink"/>
                </a:solidFill>
                <a:uFill>
                  <a:noFill/>
                </a:uFill>
                <a:latin typeface="Times New Roman"/>
                <a:ea typeface="Times New Roman"/>
                <a:cs typeface="Times New Roman"/>
                <a:sym typeface="Times New Roman"/>
                <a:hlinkClick r:id="rId8"/>
              </a:rPr>
              <a:t> </a:t>
            </a:r>
            <a:r>
              <a:rPr b="0" i="0" lang="en" sz="1200" u="sng" cap="none" strike="noStrike">
                <a:solidFill>
                  <a:schemeClr val="hlink"/>
                </a:solidFill>
                <a:latin typeface="Times New Roman"/>
                <a:ea typeface="Times New Roman"/>
                <a:cs typeface="Times New Roman"/>
                <a:sym typeface="Times New Roman"/>
                <a:hlinkClick r:id="rId9"/>
              </a:rPr>
              <a:t>https://teaching.uic.edu/resources/teaching-guides/assessment-grading-practices/formative-assessments/</a:t>
            </a:r>
            <a:endParaRPr b="0" i="0" sz="1200" u="sng" cap="none" strike="noStrike">
              <a:solidFill>
                <a:schemeClr val="hlink"/>
              </a:solidFill>
              <a:latin typeface="Times New Roman"/>
              <a:ea typeface="Times New Roman"/>
              <a:cs typeface="Times New Roman"/>
              <a:sym typeface="Times New Roman"/>
            </a:endParaRPr>
          </a:p>
          <a:p>
            <a:pPr indent="0" lvl="0" marL="457200" marR="0" rtl="0" algn="l">
              <a:lnSpc>
                <a:spcPct val="115000"/>
              </a:lnSpc>
              <a:spcBef>
                <a:spcPts val="0"/>
              </a:spcBef>
              <a:spcAft>
                <a:spcPts val="0"/>
              </a:spcAft>
              <a:buClr>
                <a:srgbClr val="000000"/>
              </a:buClr>
              <a:buSzPts val="1200"/>
              <a:buFont typeface="Arial"/>
              <a:buNone/>
            </a:pPr>
            <a:r>
              <a:rPr b="0" i="0" lang="en" sz="1200" u="none" cap="none" strike="noStrike">
                <a:solidFill>
                  <a:schemeClr val="dk1"/>
                </a:solidFill>
                <a:latin typeface="Times New Roman"/>
                <a:ea typeface="Times New Roman"/>
                <a:cs typeface="Times New Roman"/>
                <a:sym typeface="Times New Roman"/>
              </a:rPr>
              <a:t> </a:t>
            </a:r>
            <a:endParaRPr b="0" i="0" sz="1200" u="none" cap="none" strike="noStrike">
              <a:solidFill>
                <a:schemeClr val="dk1"/>
              </a:solidFill>
              <a:latin typeface="Times New Roman"/>
              <a:ea typeface="Times New Roman"/>
              <a:cs typeface="Times New Roman"/>
              <a:sym typeface="Times New Roman"/>
            </a:endParaRPr>
          </a:p>
          <a:p>
            <a:pPr indent="0" lvl="0" marL="457200" marR="0" rtl="0" algn="l">
              <a:lnSpc>
                <a:spcPct val="115000"/>
              </a:lnSpc>
              <a:spcBef>
                <a:spcPts val="0"/>
              </a:spcBef>
              <a:spcAft>
                <a:spcPts val="0"/>
              </a:spcAft>
              <a:buClr>
                <a:srgbClr val="000000"/>
              </a:buClr>
              <a:buSzPts val="1200"/>
              <a:buFont typeface="Arial"/>
              <a:buNone/>
            </a:pPr>
            <a:r>
              <a:rPr b="0" i="0" lang="en" sz="1200" u="none" cap="none" strike="noStrike">
                <a:solidFill>
                  <a:schemeClr val="dk1"/>
                </a:solidFill>
                <a:latin typeface="Times New Roman"/>
                <a:ea typeface="Times New Roman"/>
                <a:cs typeface="Times New Roman"/>
                <a:sym typeface="Times New Roman"/>
              </a:rPr>
              <a:t>Paulson, L. H., &amp; Moats, L. C. (2018). LETRS for early childhood educators (2nd ed.). Sopris West Educational Services. </a:t>
            </a:r>
            <a:endParaRPr b="0" i="0" sz="1200" u="none" cap="none" strike="noStrike">
              <a:solidFill>
                <a:schemeClr val="dk1"/>
              </a:solidFill>
              <a:latin typeface="Times New Roman"/>
              <a:ea typeface="Times New Roman"/>
              <a:cs typeface="Times New Roman"/>
              <a:sym typeface="Times New Roman"/>
            </a:endParaRPr>
          </a:p>
          <a:p>
            <a:pPr indent="0" lvl="0" marL="457200" marR="0" rtl="0" algn="l">
              <a:lnSpc>
                <a:spcPct val="115000"/>
              </a:lnSpc>
              <a:spcBef>
                <a:spcPts val="0"/>
              </a:spcBef>
              <a:spcAft>
                <a:spcPts val="0"/>
              </a:spcAft>
              <a:buClr>
                <a:srgbClr val="000000"/>
              </a:buClr>
              <a:buSzPts val="1200"/>
              <a:buFont typeface="Arial"/>
              <a:buNone/>
            </a:pPr>
            <a:r>
              <a:rPr b="0" i="0" lang="en" sz="1200" u="none" cap="none" strike="noStrike">
                <a:solidFill>
                  <a:schemeClr val="dk1"/>
                </a:solidFill>
                <a:latin typeface="Times New Roman"/>
                <a:ea typeface="Times New Roman"/>
                <a:cs typeface="Times New Roman"/>
                <a:sym typeface="Times New Roman"/>
              </a:rPr>
              <a:t> </a:t>
            </a:r>
            <a:endParaRPr b="0" i="0" sz="1200" u="none" cap="none" strike="noStrike">
              <a:solidFill>
                <a:schemeClr val="dk1"/>
              </a:solidFill>
              <a:latin typeface="Times New Roman"/>
              <a:ea typeface="Times New Roman"/>
              <a:cs typeface="Times New Roman"/>
              <a:sym typeface="Times New Roman"/>
            </a:endParaRPr>
          </a:p>
          <a:p>
            <a:pPr indent="0" lvl="0" marL="457200" marR="0" rtl="0" algn="l">
              <a:lnSpc>
                <a:spcPct val="115000"/>
              </a:lnSpc>
              <a:spcBef>
                <a:spcPts val="0"/>
              </a:spcBef>
              <a:spcAft>
                <a:spcPts val="0"/>
              </a:spcAft>
              <a:buClr>
                <a:srgbClr val="000000"/>
              </a:buClr>
              <a:buSzPts val="1200"/>
              <a:buFont typeface="Arial"/>
              <a:buNone/>
            </a:pPr>
            <a:r>
              <a:rPr b="0" i="0" lang="en" sz="1200" u="none" cap="none" strike="noStrike">
                <a:solidFill>
                  <a:schemeClr val="dk1"/>
                </a:solidFill>
                <a:latin typeface="Times New Roman"/>
                <a:ea typeface="Times New Roman"/>
                <a:cs typeface="Times New Roman"/>
                <a:sym typeface="Times New Roman"/>
              </a:rPr>
              <a:t>South Carolina Department of Education. (2024). Early learning.</a:t>
            </a:r>
            <a:r>
              <a:rPr b="0" i="0" lang="en" sz="1200" u="sng" cap="none" strike="noStrike">
                <a:solidFill>
                  <a:schemeClr val="hlink"/>
                </a:solidFill>
                <a:latin typeface="Times New Roman"/>
                <a:ea typeface="Times New Roman"/>
                <a:cs typeface="Times New Roman"/>
                <a:sym typeface="Times New Roman"/>
                <a:hlinkClick r:id="rId10"/>
              </a:rPr>
              <a:t> https://ed.sc.gov/instruction/early-learning-and-literacy/early-learning/</a:t>
            </a:r>
            <a:endParaRPr b="0" i="0" sz="1200" u="sng" cap="none" strike="noStrike">
              <a:solidFill>
                <a:schemeClr val="hlink"/>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pic>
        <p:nvPicPr>
          <p:cNvPr id="63" name="Google Shape;63;p14"/>
          <p:cNvPicPr preferRelativeResize="0"/>
          <p:nvPr/>
        </p:nvPicPr>
        <p:blipFill rotWithShape="1">
          <a:blip r:embed="rId3">
            <a:alphaModFix/>
          </a:blip>
          <a:srcRect b="0" l="0" r="0" t="0"/>
          <a:stretch/>
        </p:blipFill>
        <p:spPr>
          <a:xfrm>
            <a:off x="259669" y="2165750"/>
            <a:ext cx="1405031" cy="1866225"/>
          </a:xfrm>
          <a:prstGeom prst="rect">
            <a:avLst/>
          </a:prstGeom>
          <a:noFill/>
          <a:ln>
            <a:noFill/>
          </a:ln>
        </p:spPr>
      </p:pic>
      <p:pic>
        <p:nvPicPr>
          <p:cNvPr id="64" name="Google Shape;64;p14"/>
          <p:cNvPicPr preferRelativeResize="0"/>
          <p:nvPr/>
        </p:nvPicPr>
        <p:blipFill rotWithShape="1">
          <a:blip r:embed="rId4">
            <a:alphaModFix/>
          </a:blip>
          <a:srcRect b="0" l="0" r="0" t="0"/>
          <a:stretch/>
        </p:blipFill>
        <p:spPr>
          <a:xfrm>
            <a:off x="1657363" y="749550"/>
            <a:ext cx="1057275" cy="1333500"/>
          </a:xfrm>
          <a:prstGeom prst="rect">
            <a:avLst/>
          </a:prstGeom>
          <a:noFill/>
          <a:ln>
            <a:noFill/>
          </a:ln>
        </p:spPr>
      </p:pic>
      <p:pic>
        <p:nvPicPr>
          <p:cNvPr id="65" name="Google Shape;65;p14"/>
          <p:cNvPicPr preferRelativeResize="0"/>
          <p:nvPr/>
        </p:nvPicPr>
        <p:blipFill rotWithShape="1">
          <a:blip r:embed="rId5">
            <a:alphaModFix/>
          </a:blip>
          <a:srcRect b="0" l="0" r="0" t="0"/>
          <a:stretch/>
        </p:blipFill>
        <p:spPr>
          <a:xfrm>
            <a:off x="3867000" y="2248451"/>
            <a:ext cx="1335275" cy="1997100"/>
          </a:xfrm>
          <a:prstGeom prst="rect">
            <a:avLst/>
          </a:prstGeom>
          <a:noFill/>
          <a:ln>
            <a:noFill/>
          </a:ln>
        </p:spPr>
      </p:pic>
      <p:pic>
        <p:nvPicPr>
          <p:cNvPr id="66" name="Google Shape;66;p14"/>
          <p:cNvPicPr preferRelativeResize="0"/>
          <p:nvPr/>
        </p:nvPicPr>
        <p:blipFill rotWithShape="1">
          <a:blip r:embed="rId6">
            <a:alphaModFix/>
          </a:blip>
          <a:srcRect b="0" l="0" r="0" t="0"/>
          <a:stretch/>
        </p:blipFill>
        <p:spPr>
          <a:xfrm>
            <a:off x="2808775" y="2165750"/>
            <a:ext cx="1247700" cy="2007172"/>
          </a:xfrm>
          <a:prstGeom prst="rect">
            <a:avLst/>
          </a:prstGeom>
          <a:noFill/>
          <a:ln>
            <a:noFill/>
          </a:ln>
        </p:spPr>
      </p:pic>
      <p:sp>
        <p:nvSpPr>
          <p:cNvPr id="67" name="Google Shape;67;p14"/>
          <p:cNvSpPr/>
          <p:nvPr/>
        </p:nvSpPr>
        <p:spPr>
          <a:xfrm>
            <a:off x="1657375" y="2165750"/>
            <a:ext cx="1247700" cy="1014000"/>
          </a:xfrm>
          <a:prstGeom prst="triangl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14"/>
          <p:cNvSpPr/>
          <p:nvPr/>
        </p:nvSpPr>
        <p:spPr>
          <a:xfrm>
            <a:off x="1987250" y="2571750"/>
            <a:ext cx="588000" cy="461700"/>
          </a:xfrm>
          <a:prstGeom prst="leftRightUpArrow">
            <a:avLst>
              <a:gd fmla="val 25000" name="adj1"/>
              <a:gd fmla="val 25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14"/>
          <p:cNvSpPr txBox="1"/>
          <p:nvPr/>
        </p:nvSpPr>
        <p:spPr>
          <a:xfrm>
            <a:off x="511075" y="4031975"/>
            <a:ext cx="1146300" cy="39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Arial"/>
                <a:ea typeface="Arial"/>
                <a:cs typeface="Arial"/>
                <a:sym typeface="Arial"/>
              </a:rPr>
              <a:t>Teacher</a:t>
            </a:r>
            <a:endParaRPr b="0" i="0" sz="1800" u="none" cap="none" strike="noStrike">
              <a:solidFill>
                <a:schemeClr val="dk2"/>
              </a:solidFill>
              <a:latin typeface="Arial"/>
              <a:ea typeface="Arial"/>
              <a:cs typeface="Arial"/>
              <a:sym typeface="Arial"/>
            </a:endParaRPr>
          </a:p>
        </p:txBody>
      </p:sp>
      <p:sp>
        <p:nvSpPr>
          <p:cNvPr id="70" name="Google Shape;70;p14"/>
          <p:cNvSpPr txBox="1"/>
          <p:nvPr/>
        </p:nvSpPr>
        <p:spPr>
          <a:xfrm>
            <a:off x="3514800" y="4031975"/>
            <a:ext cx="1057200" cy="39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Arial"/>
                <a:ea typeface="Arial"/>
                <a:cs typeface="Arial"/>
                <a:sym typeface="Arial"/>
              </a:rPr>
              <a:t>Parents</a:t>
            </a:r>
            <a:endParaRPr b="0" i="0" sz="1800" u="none" cap="none" strike="noStrike">
              <a:solidFill>
                <a:schemeClr val="dk2"/>
              </a:solidFill>
              <a:latin typeface="Arial"/>
              <a:ea typeface="Arial"/>
              <a:cs typeface="Arial"/>
              <a:sym typeface="Arial"/>
            </a:endParaRPr>
          </a:p>
        </p:txBody>
      </p:sp>
      <p:sp>
        <p:nvSpPr>
          <p:cNvPr id="71" name="Google Shape;71;p14"/>
          <p:cNvSpPr txBox="1"/>
          <p:nvPr/>
        </p:nvSpPr>
        <p:spPr>
          <a:xfrm>
            <a:off x="5525600" y="817050"/>
            <a:ext cx="3468300" cy="3509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chemeClr val="dk1"/>
                </a:solidFill>
                <a:latin typeface="Times New Roman"/>
                <a:ea typeface="Times New Roman"/>
                <a:cs typeface="Times New Roman"/>
                <a:sym typeface="Times New Roman"/>
              </a:rPr>
              <a:t>Formative Assessment Workshop </a:t>
            </a:r>
            <a:endParaRPr b="1" i="0" sz="24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chemeClr val="dk1"/>
                </a:solidFill>
                <a:latin typeface="Times New Roman"/>
                <a:ea typeface="Times New Roman"/>
                <a:cs typeface="Times New Roman"/>
                <a:sym typeface="Times New Roman"/>
              </a:rPr>
              <a:t>How to involve parents and create transitional activities in the classroom to support student learning </a:t>
            </a:r>
            <a:endParaRPr b="0" i="0" sz="24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chemeClr val="dk1"/>
                </a:solidFill>
                <a:latin typeface="Times New Roman"/>
                <a:ea typeface="Times New Roman"/>
                <a:cs typeface="Times New Roman"/>
                <a:sym typeface="Times New Roman"/>
              </a:rPr>
              <a:t>using informal formative assessment strategies and learning goals.</a:t>
            </a:r>
            <a:endParaRPr b="0" i="0" sz="24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CCC"/>
        </a:solidFill>
      </p:bgPr>
    </p:bg>
    <p:spTree>
      <p:nvGrpSpPr>
        <p:cNvPr id="75" name="Shape 75"/>
        <p:cNvGrpSpPr/>
        <p:nvPr/>
      </p:nvGrpSpPr>
      <p:grpSpPr>
        <a:xfrm>
          <a:off x="0" y="0"/>
          <a:ext cx="0" cy="0"/>
          <a:chOff x="0" y="0"/>
          <a:chExt cx="0" cy="0"/>
        </a:xfrm>
      </p:grpSpPr>
      <p:pic>
        <p:nvPicPr>
          <p:cNvPr id="76" name="Google Shape;76;p15"/>
          <p:cNvPicPr preferRelativeResize="0"/>
          <p:nvPr/>
        </p:nvPicPr>
        <p:blipFill rotWithShape="1">
          <a:blip r:embed="rId3">
            <a:alphaModFix/>
          </a:blip>
          <a:srcRect b="0" l="0" r="0" t="0"/>
          <a:stretch/>
        </p:blipFill>
        <p:spPr>
          <a:xfrm>
            <a:off x="3017400" y="877125"/>
            <a:ext cx="4971900" cy="3389250"/>
          </a:xfrm>
          <a:prstGeom prst="rect">
            <a:avLst/>
          </a:prstGeom>
          <a:noFill/>
          <a:ln>
            <a:noFill/>
          </a:ln>
        </p:spPr>
      </p:pic>
      <p:pic>
        <p:nvPicPr>
          <p:cNvPr id="77" name="Google Shape;77;p15"/>
          <p:cNvPicPr preferRelativeResize="0"/>
          <p:nvPr/>
        </p:nvPicPr>
        <p:blipFill rotWithShape="1">
          <a:blip r:embed="rId4">
            <a:alphaModFix/>
          </a:blip>
          <a:srcRect b="0" l="0" r="0" t="0"/>
          <a:stretch/>
        </p:blipFill>
        <p:spPr>
          <a:xfrm>
            <a:off x="5937350" y="2805575"/>
            <a:ext cx="2768750" cy="2218250"/>
          </a:xfrm>
          <a:prstGeom prst="rect">
            <a:avLst/>
          </a:prstGeom>
          <a:noFill/>
          <a:ln>
            <a:noFill/>
          </a:ln>
        </p:spPr>
      </p:pic>
      <p:sp>
        <p:nvSpPr>
          <p:cNvPr id="78" name="Google Shape;78;p15"/>
          <p:cNvSpPr txBox="1"/>
          <p:nvPr/>
        </p:nvSpPr>
        <p:spPr>
          <a:xfrm>
            <a:off x="220425" y="514350"/>
            <a:ext cx="2366100" cy="443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Arial"/>
                <a:ea typeface="Arial"/>
                <a:cs typeface="Arial"/>
                <a:sym typeface="Arial"/>
              </a:rPr>
              <a:t>The teacher will send home a parent letter at the beginning of the year explaining “homework” routines. Each month the learning goals will change. Each week the teacher will send home different activities for parents to do to help their child meet the learning goals for that month. </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82" name="Shape 82"/>
        <p:cNvGrpSpPr/>
        <p:nvPr/>
      </p:nvGrpSpPr>
      <p:grpSpPr>
        <a:xfrm>
          <a:off x="0" y="0"/>
          <a:ext cx="0" cy="0"/>
          <a:chOff x="0" y="0"/>
          <a:chExt cx="0" cy="0"/>
        </a:xfrm>
      </p:grpSpPr>
      <p:pic>
        <p:nvPicPr>
          <p:cNvPr id="83" name="Google Shape;83;p16"/>
          <p:cNvPicPr preferRelativeResize="0"/>
          <p:nvPr/>
        </p:nvPicPr>
        <p:blipFill rotWithShape="1">
          <a:blip r:embed="rId3">
            <a:alphaModFix/>
          </a:blip>
          <a:srcRect b="0" l="0" r="0" t="0"/>
          <a:stretch/>
        </p:blipFill>
        <p:spPr>
          <a:xfrm>
            <a:off x="0" y="0"/>
            <a:ext cx="3576845" cy="5143500"/>
          </a:xfrm>
          <a:prstGeom prst="rect">
            <a:avLst/>
          </a:prstGeom>
          <a:noFill/>
          <a:ln>
            <a:noFill/>
          </a:ln>
        </p:spPr>
      </p:pic>
      <p:sp>
        <p:nvSpPr>
          <p:cNvPr id="84" name="Google Shape;84;p16"/>
          <p:cNvSpPr txBox="1"/>
          <p:nvPr/>
        </p:nvSpPr>
        <p:spPr>
          <a:xfrm>
            <a:off x="3673925" y="308600"/>
            <a:ext cx="5070000" cy="4614600"/>
          </a:xfrm>
          <a:prstGeom prst="rect">
            <a:avLst/>
          </a:prstGeom>
          <a:noFill/>
          <a:ln>
            <a:noFill/>
          </a:ln>
        </p:spPr>
        <p:txBody>
          <a:bodyPr anchorCtr="0" anchor="t" bIns="91425" lIns="91425" spcFirstLastPara="1" rIns="91425" wrap="square" tIns="91425">
            <a:noAutofit/>
          </a:bodyPr>
          <a:lstStyle/>
          <a:p>
            <a:pPr indent="12700" lvl="0" marL="0" marR="0" rtl="0" algn="l">
              <a:lnSpc>
                <a:spcPct val="200000"/>
              </a:lnSpc>
              <a:spcBef>
                <a:spcPts val="1200"/>
              </a:spcBef>
              <a:spcAft>
                <a:spcPts val="0"/>
              </a:spcAft>
              <a:buClr>
                <a:srgbClr val="000000"/>
              </a:buClr>
              <a:buSzPts val="1200"/>
              <a:buFont typeface="Arial"/>
              <a:buNone/>
            </a:pPr>
            <a:r>
              <a:rPr b="0" i="0" lang="en" sz="1200" u="none" cap="none" strike="noStrike">
                <a:solidFill>
                  <a:schemeClr val="dk1"/>
                </a:solidFill>
                <a:latin typeface="Times New Roman"/>
                <a:ea typeface="Times New Roman"/>
                <a:cs typeface="Times New Roman"/>
                <a:sym typeface="Times New Roman"/>
              </a:rPr>
              <a:t>Formative assessments are ongoing and focus on improving learning through regular feedback and reflection. Research shows that students who are involved in formative assessments tend to perform better and earn higher scores than those who did not participate. Formative assessment help teachers, parents, and students manage learning by setting goals, monitoring progress, and understanding the learning process. While young children may not fully evaluate formal assessments, they can engage in age-appropriate ways that build self-awareness, accountability, and ownership of their learning. By tracking progress, teachers, students and parents can celebrate successes and address areas needing improvement.</a:t>
            </a:r>
            <a:endParaRPr b="0" i="0" sz="1200" u="none" cap="none" strike="noStrike">
              <a:solidFill>
                <a:schemeClr val="dk1"/>
              </a:solidFill>
              <a:latin typeface="Times New Roman"/>
              <a:ea typeface="Times New Roman"/>
              <a:cs typeface="Times New Roman"/>
              <a:sym typeface="Times New Roman"/>
            </a:endParaRPr>
          </a:p>
          <a:p>
            <a:pPr indent="12700" lvl="0" marL="0" marR="0" rtl="0" algn="l">
              <a:lnSpc>
                <a:spcPct val="200000"/>
              </a:lnSpc>
              <a:spcBef>
                <a:spcPts val="1200"/>
              </a:spcBef>
              <a:spcAft>
                <a:spcPts val="0"/>
              </a:spcAft>
              <a:buClr>
                <a:schemeClr val="dk1"/>
              </a:buClr>
              <a:buSzPts val="1100"/>
              <a:buFont typeface="Arial"/>
              <a:buNone/>
            </a:pPr>
            <a:r>
              <a:rPr b="0" i="0" lang="en" sz="1200" u="none" cap="none" strike="noStrike">
                <a:solidFill>
                  <a:schemeClr val="dk1"/>
                </a:solidFill>
                <a:latin typeface="Times New Roman"/>
                <a:ea typeface="Times New Roman"/>
                <a:cs typeface="Times New Roman"/>
                <a:sym typeface="Times New Roman"/>
              </a:rPr>
              <a:t>                                                         (Messier, 2022; Paulson &amp; Moats, 2018 ).                              </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88" name="Shape 88"/>
        <p:cNvGrpSpPr/>
        <p:nvPr/>
      </p:nvGrpSpPr>
      <p:grpSpPr>
        <a:xfrm>
          <a:off x="0" y="0"/>
          <a:ext cx="0" cy="0"/>
          <a:chOff x="0" y="0"/>
          <a:chExt cx="0" cy="0"/>
        </a:xfrm>
      </p:grpSpPr>
      <p:pic>
        <p:nvPicPr>
          <p:cNvPr id="89" name="Google Shape;89;p17"/>
          <p:cNvPicPr preferRelativeResize="0"/>
          <p:nvPr/>
        </p:nvPicPr>
        <p:blipFill rotWithShape="1">
          <a:blip r:embed="rId3">
            <a:alphaModFix/>
          </a:blip>
          <a:srcRect b="0" l="0" r="0" t="0"/>
          <a:stretch/>
        </p:blipFill>
        <p:spPr>
          <a:xfrm>
            <a:off x="6292700" y="1152475"/>
            <a:ext cx="2660199" cy="3748000"/>
          </a:xfrm>
          <a:prstGeom prst="rect">
            <a:avLst/>
          </a:prstGeom>
          <a:noFill/>
          <a:ln>
            <a:noFill/>
          </a:ln>
        </p:spPr>
      </p:pic>
      <p:pic>
        <p:nvPicPr>
          <p:cNvPr id="90" name="Google Shape;90;p17" title="IMG_6606.MOV">
            <a:hlinkClick r:id="rId4"/>
          </p:cNvPr>
          <p:cNvPicPr preferRelativeResize="0"/>
          <p:nvPr/>
        </p:nvPicPr>
        <p:blipFill rotWithShape="1">
          <a:blip r:embed="rId5">
            <a:alphaModFix/>
          </a:blip>
          <a:srcRect b="0" l="0" r="0" t="0"/>
          <a:stretch/>
        </p:blipFill>
        <p:spPr>
          <a:xfrm>
            <a:off x="152400" y="152400"/>
            <a:ext cx="2721770" cy="4838702"/>
          </a:xfrm>
          <a:prstGeom prst="rect">
            <a:avLst/>
          </a:prstGeom>
          <a:noFill/>
          <a:ln>
            <a:noFill/>
          </a:ln>
        </p:spPr>
      </p:pic>
      <p:pic>
        <p:nvPicPr>
          <p:cNvPr id="91" name="Google Shape;91;p17" title="IMG_6608.MOV">
            <a:hlinkClick r:id="rId6"/>
          </p:cNvPr>
          <p:cNvPicPr preferRelativeResize="0"/>
          <p:nvPr/>
        </p:nvPicPr>
        <p:blipFill rotWithShape="1">
          <a:blip r:embed="rId7">
            <a:alphaModFix/>
          </a:blip>
          <a:srcRect b="0" l="0" r="0" t="0"/>
          <a:stretch/>
        </p:blipFill>
        <p:spPr>
          <a:xfrm>
            <a:off x="3026570" y="152400"/>
            <a:ext cx="2721770" cy="483870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
                                        </p:tgtEl>
                                        <p:attrNameLst>
                                          <p:attrName>style.visibility</p:attrName>
                                        </p:attrNameLst>
                                      </p:cBhvr>
                                      <p:to>
                                        <p:strVal val="visible"/>
                                      </p:to>
                                    </p:set>
                                    <p:animEffect filter="fade" transition="in">
                                      <p:cBhvr>
                                        <p:cTn dur="1000"/>
                                        <p:tgtEl>
                                          <p:spTgt spid="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1000"/>
                                        <p:tgtEl>
                                          <p:spTgt spid="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95" name="Shape 95"/>
        <p:cNvGrpSpPr/>
        <p:nvPr/>
      </p:nvGrpSpPr>
      <p:grpSpPr>
        <a:xfrm>
          <a:off x="0" y="0"/>
          <a:ext cx="0" cy="0"/>
          <a:chOff x="0" y="0"/>
          <a:chExt cx="0" cy="0"/>
        </a:xfrm>
      </p:grpSpPr>
      <p:pic>
        <p:nvPicPr>
          <p:cNvPr id="96" name="Google Shape;96;p18"/>
          <p:cNvPicPr preferRelativeResize="0"/>
          <p:nvPr/>
        </p:nvPicPr>
        <p:blipFill rotWithShape="1">
          <a:blip r:embed="rId3">
            <a:alphaModFix/>
          </a:blip>
          <a:srcRect b="0" l="0" r="0" t="0"/>
          <a:stretch/>
        </p:blipFill>
        <p:spPr>
          <a:xfrm rot="-459516">
            <a:off x="231579" y="323779"/>
            <a:ext cx="3459743" cy="2648318"/>
          </a:xfrm>
          <a:prstGeom prst="rect">
            <a:avLst/>
          </a:prstGeom>
          <a:noFill/>
          <a:ln>
            <a:noFill/>
          </a:ln>
        </p:spPr>
      </p:pic>
      <p:pic>
        <p:nvPicPr>
          <p:cNvPr id="97" name="Google Shape;97;p18"/>
          <p:cNvPicPr preferRelativeResize="0"/>
          <p:nvPr/>
        </p:nvPicPr>
        <p:blipFill rotWithShape="1">
          <a:blip r:embed="rId4">
            <a:alphaModFix/>
          </a:blip>
          <a:srcRect b="0" l="0" r="0" t="0"/>
          <a:stretch/>
        </p:blipFill>
        <p:spPr>
          <a:xfrm>
            <a:off x="4004762" y="152400"/>
            <a:ext cx="4986837" cy="3191901"/>
          </a:xfrm>
          <a:prstGeom prst="rect">
            <a:avLst/>
          </a:prstGeom>
          <a:noFill/>
          <a:ln>
            <a:noFill/>
          </a:ln>
        </p:spPr>
      </p:pic>
      <p:sp>
        <p:nvSpPr>
          <p:cNvPr id="98" name="Google Shape;98;p18"/>
          <p:cNvSpPr txBox="1"/>
          <p:nvPr/>
        </p:nvSpPr>
        <p:spPr>
          <a:xfrm>
            <a:off x="235125" y="3438800"/>
            <a:ext cx="3468300" cy="154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 sz="1000" u="sng" cap="none" strike="noStrike">
                <a:solidFill>
                  <a:schemeClr val="dk2"/>
                </a:solidFill>
                <a:latin typeface="Arial"/>
                <a:ea typeface="Arial"/>
                <a:cs typeface="Arial"/>
                <a:sym typeface="Arial"/>
              </a:rPr>
              <a:t>5 minute Transitions</a:t>
            </a:r>
            <a:endParaRPr b="1" i="0" sz="1000" u="sng"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dk2"/>
                </a:solidFill>
                <a:latin typeface="Arial"/>
                <a:ea typeface="Arial"/>
                <a:cs typeface="Arial"/>
                <a:sym typeface="Arial"/>
              </a:rPr>
              <a:t>1. Make a chart with child’s name and picture to use for line up and taking turns.</a:t>
            </a:r>
            <a:endParaRPr b="1" i="0" sz="10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dk2"/>
                </a:solidFill>
                <a:latin typeface="Arial"/>
                <a:ea typeface="Arial"/>
                <a:cs typeface="Arial"/>
                <a:sym typeface="Arial"/>
              </a:rPr>
              <a:t>2. Put mystery object in bookbag and have children unzip to find out what’s in the bag.</a:t>
            </a:r>
            <a:endParaRPr b="1" i="0" sz="10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dk2"/>
                </a:solidFill>
                <a:latin typeface="Arial"/>
                <a:ea typeface="Arial"/>
                <a:cs typeface="Arial"/>
                <a:sym typeface="Arial"/>
              </a:rPr>
              <a:t>3. Play “Mother May I” with teacher’s name. </a:t>
            </a:r>
            <a:endParaRPr b="1" i="0" sz="10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dk2"/>
                </a:solidFill>
                <a:latin typeface="Arial"/>
                <a:ea typeface="Arial"/>
                <a:cs typeface="Arial"/>
                <a:sym typeface="Arial"/>
              </a:rPr>
              <a:t>4. High five a handprint on the door after they count to 5 as they walk by.</a:t>
            </a:r>
            <a:endParaRPr b="1" i="0" sz="10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dk2"/>
                </a:solidFill>
                <a:latin typeface="Arial"/>
                <a:ea typeface="Arial"/>
                <a:cs typeface="Arial"/>
                <a:sym typeface="Arial"/>
              </a:rPr>
              <a:t>Play “I Spy” using color clues.</a:t>
            </a:r>
            <a:endParaRPr b="1" i="0" sz="10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2"/>
              </a:solidFill>
              <a:latin typeface="Arial"/>
              <a:ea typeface="Arial"/>
              <a:cs typeface="Arial"/>
              <a:sym typeface="Arial"/>
            </a:endParaRPr>
          </a:p>
        </p:txBody>
      </p:sp>
      <p:sp>
        <p:nvSpPr>
          <p:cNvPr id="99" name="Google Shape;99;p18"/>
          <p:cNvSpPr txBox="1"/>
          <p:nvPr/>
        </p:nvSpPr>
        <p:spPr>
          <a:xfrm>
            <a:off x="4408725" y="3438800"/>
            <a:ext cx="4364700" cy="136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 sz="1000" u="sng" cap="none" strike="noStrike">
                <a:solidFill>
                  <a:schemeClr val="dk2"/>
                </a:solidFill>
                <a:latin typeface="Arial"/>
                <a:ea typeface="Arial"/>
                <a:cs typeface="Arial"/>
                <a:sym typeface="Arial"/>
              </a:rPr>
              <a:t>Parent Activities</a:t>
            </a:r>
            <a:endParaRPr b="1" i="0" sz="1000" u="sng"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dk2"/>
                </a:solidFill>
                <a:latin typeface="Arial"/>
                <a:ea typeface="Arial"/>
                <a:cs typeface="Arial"/>
                <a:sym typeface="Arial"/>
              </a:rPr>
              <a:t>1. Make a sign to put on your child’s door of their name.</a:t>
            </a:r>
            <a:endParaRPr b="1" i="0" sz="10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dk2"/>
                </a:solidFill>
                <a:latin typeface="Arial"/>
                <a:ea typeface="Arial"/>
                <a:cs typeface="Arial"/>
                <a:sym typeface="Arial"/>
              </a:rPr>
              <a:t>2. Practice zipping at home. Put a jacket on a stuffed animal.</a:t>
            </a:r>
            <a:endParaRPr b="1" i="0" sz="10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dk2"/>
                </a:solidFill>
                <a:latin typeface="Arial"/>
                <a:ea typeface="Arial"/>
                <a:cs typeface="Arial"/>
                <a:sym typeface="Arial"/>
              </a:rPr>
              <a:t>3. Ask your child to tell you their teacher’s name when talking about the day.</a:t>
            </a:r>
            <a:endParaRPr b="1" i="0" sz="10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dk2"/>
                </a:solidFill>
                <a:latin typeface="Arial"/>
                <a:ea typeface="Arial"/>
                <a:cs typeface="Arial"/>
                <a:sym typeface="Arial"/>
              </a:rPr>
              <a:t>4. Touch each finger as you count to five.</a:t>
            </a:r>
            <a:endParaRPr b="1" i="0" sz="10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dk2"/>
                </a:solidFill>
                <a:latin typeface="Arial"/>
                <a:ea typeface="Arial"/>
                <a:cs typeface="Arial"/>
                <a:sym typeface="Arial"/>
              </a:rPr>
              <a:t>5. Pick out a dinner menu based on colors.</a:t>
            </a:r>
            <a:endParaRPr b="1" i="0" sz="10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2"/>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03" name="Shape 103"/>
        <p:cNvGrpSpPr/>
        <p:nvPr/>
      </p:nvGrpSpPr>
      <p:grpSpPr>
        <a:xfrm>
          <a:off x="0" y="0"/>
          <a:ext cx="0" cy="0"/>
          <a:chOff x="0" y="0"/>
          <a:chExt cx="0" cy="0"/>
        </a:xfrm>
      </p:grpSpPr>
      <p:pic>
        <p:nvPicPr>
          <p:cNvPr id="104" name="Google Shape;104;p19"/>
          <p:cNvPicPr preferRelativeResize="0"/>
          <p:nvPr/>
        </p:nvPicPr>
        <p:blipFill rotWithShape="1">
          <a:blip r:embed="rId3">
            <a:alphaModFix/>
          </a:blip>
          <a:srcRect b="0" l="0" r="0" t="0"/>
          <a:stretch/>
        </p:blipFill>
        <p:spPr>
          <a:xfrm rot="-507405">
            <a:off x="266163" y="338086"/>
            <a:ext cx="3445704" cy="2661388"/>
          </a:xfrm>
          <a:prstGeom prst="rect">
            <a:avLst/>
          </a:prstGeom>
          <a:noFill/>
          <a:ln>
            <a:noFill/>
          </a:ln>
        </p:spPr>
      </p:pic>
      <p:pic>
        <p:nvPicPr>
          <p:cNvPr id="105" name="Google Shape;105;p19"/>
          <p:cNvPicPr preferRelativeResize="0"/>
          <p:nvPr/>
        </p:nvPicPr>
        <p:blipFill rotWithShape="1">
          <a:blip r:embed="rId4">
            <a:alphaModFix/>
          </a:blip>
          <a:srcRect b="0" l="0" r="0" t="0"/>
          <a:stretch/>
        </p:blipFill>
        <p:spPr>
          <a:xfrm>
            <a:off x="4366925" y="99175"/>
            <a:ext cx="4595300" cy="3266448"/>
          </a:xfrm>
          <a:prstGeom prst="rect">
            <a:avLst/>
          </a:prstGeom>
          <a:noFill/>
          <a:ln>
            <a:noFill/>
          </a:ln>
        </p:spPr>
      </p:pic>
      <p:sp>
        <p:nvSpPr>
          <p:cNvPr id="106" name="Google Shape;106;p19"/>
          <p:cNvSpPr txBox="1"/>
          <p:nvPr/>
        </p:nvSpPr>
        <p:spPr>
          <a:xfrm>
            <a:off x="176350" y="3534025"/>
            <a:ext cx="3673800" cy="1403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 sz="1000" u="sng" cap="none" strike="noStrike">
                <a:solidFill>
                  <a:schemeClr val="dk2"/>
                </a:solidFill>
                <a:latin typeface="Arial"/>
                <a:ea typeface="Arial"/>
                <a:cs typeface="Arial"/>
                <a:sym typeface="Arial"/>
              </a:rPr>
              <a:t>5 Minute Transitions</a:t>
            </a:r>
            <a:endParaRPr b="1" i="0" sz="1000" u="sng"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dk2"/>
                </a:solidFill>
                <a:latin typeface="Arial"/>
                <a:ea typeface="Arial"/>
                <a:cs typeface="Arial"/>
                <a:sym typeface="Arial"/>
              </a:rPr>
              <a:t>1. Clap and count letters in name.</a:t>
            </a:r>
            <a:endParaRPr b="1" i="0" sz="10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dk2"/>
                </a:solidFill>
                <a:latin typeface="Arial"/>
                <a:ea typeface="Arial"/>
                <a:cs typeface="Arial"/>
                <a:sym typeface="Arial"/>
              </a:rPr>
              <a:t>2. Using big book, have student point to picture or words or put sticky note on one or the other.</a:t>
            </a:r>
            <a:endParaRPr b="1" i="0" sz="10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dk2"/>
                </a:solidFill>
                <a:latin typeface="Arial"/>
                <a:ea typeface="Arial"/>
                <a:cs typeface="Arial"/>
                <a:sym typeface="Arial"/>
              </a:rPr>
              <a:t>3. Using magnetic letters, have students put letters on top of words.</a:t>
            </a:r>
            <a:endParaRPr b="1" i="0" sz="10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dk2"/>
                </a:solidFill>
                <a:latin typeface="Arial"/>
                <a:ea typeface="Arial"/>
                <a:cs typeface="Arial"/>
                <a:sym typeface="Arial"/>
              </a:rPr>
              <a:t>4. Sing “One Two Buckle My Shoe”</a:t>
            </a:r>
            <a:endParaRPr b="1" i="0" sz="10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dk2"/>
                </a:solidFill>
                <a:latin typeface="Arial"/>
                <a:ea typeface="Arial"/>
                <a:cs typeface="Arial"/>
                <a:sym typeface="Arial"/>
              </a:rPr>
              <a:t>5. Sing different Youtube versions of ABC Song.</a:t>
            </a:r>
            <a:endParaRPr b="1" i="0" sz="10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2"/>
              </a:solidFill>
              <a:latin typeface="Arial"/>
              <a:ea typeface="Arial"/>
              <a:cs typeface="Arial"/>
              <a:sym typeface="Arial"/>
            </a:endParaRPr>
          </a:p>
        </p:txBody>
      </p:sp>
      <p:sp>
        <p:nvSpPr>
          <p:cNvPr id="107" name="Google Shape;107;p19"/>
          <p:cNvSpPr txBox="1"/>
          <p:nvPr/>
        </p:nvSpPr>
        <p:spPr>
          <a:xfrm>
            <a:off x="4408725" y="3534025"/>
            <a:ext cx="4511700" cy="1403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 sz="1000" u="sng" cap="none" strike="noStrike">
                <a:solidFill>
                  <a:schemeClr val="dk2"/>
                </a:solidFill>
                <a:latin typeface="Arial"/>
                <a:ea typeface="Arial"/>
                <a:cs typeface="Arial"/>
                <a:sym typeface="Arial"/>
              </a:rPr>
              <a:t>Parent Activities</a:t>
            </a:r>
            <a:endParaRPr b="1" i="0" sz="1000" u="sng"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dk2"/>
                </a:solidFill>
                <a:latin typeface="Arial"/>
                <a:ea typeface="Arial"/>
                <a:cs typeface="Arial"/>
                <a:sym typeface="Arial"/>
              </a:rPr>
              <a:t>1. Make up a song spelling your child’s name.</a:t>
            </a:r>
            <a:endParaRPr b="1" i="0" sz="10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dk2"/>
                </a:solidFill>
                <a:latin typeface="Arial"/>
                <a:ea typeface="Arial"/>
                <a:cs typeface="Arial"/>
                <a:sym typeface="Arial"/>
              </a:rPr>
              <a:t>2. As you read, ask your child to point to pictures or words.</a:t>
            </a:r>
            <a:endParaRPr b="1" i="0" sz="10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dk2"/>
                </a:solidFill>
                <a:latin typeface="Arial"/>
                <a:ea typeface="Arial"/>
                <a:cs typeface="Arial"/>
                <a:sym typeface="Arial"/>
              </a:rPr>
              <a:t>3. Pull a page out of magazine. Cut out pictures and then words.</a:t>
            </a:r>
            <a:endParaRPr b="1" i="0" sz="10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dk2"/>
                </a:solidFill>
                <a:latin typeface="Arial"/>
                <a:ea typeface="Arial"/>
                <a:cs typeface="Arial"/>
                <a:sym typeface="Arial"/>
              </a:rPr>
              <a:t>4. Count to 10 using different voices. (loud bear, opera, robot)</a:t>
            </a:r>
            <a:endParaRPr b="1" i="0" sz="10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dk2"/>
                </a:solidFill>
                <a:latin typeface="Arial"/>
                <a:ea typeface="Arial"/>
                <a:cs typeface="Arial"/>
                <a:sym typeface="Arial"/>
              </a:rPr>
              <a:t>5. Practice singing ABC Song and let your child record themselves.</a:t>
            </a:r>
            <a:endParaRPr b="1" i="0" sz="1000" u="none" cap="none" strike="noStrike">
              <a:solidFill>
                <a:schemeClr val="dk2"/>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11" name="Shape 111"/>
        <p:cNvGrpSpPr/>
        <p:nvPr/>
      </p:nvGrpSpPr>
      <p:grpSpPr>
        <a:xfrm>
          <a:off x="0" y="0"/>
          <a:ext cx="0" cy="0"/>
          <a:chOff x="0" y="0"/>
          <a:chExt cx="0" cy="0"/>
        </a:xfrm>
      </p:grpSpPr>
      <p:pic>
        <p:nvPicPr>
          <p:cNvPr id="112" name="Google Shape;112;p20"/>
          <p:cNvPicPr preferRelativeResize="0"/>
          <p:nvPr/>
        </p:nvPicPr>
        <p:blipFill rotWithShape="1">
          <a:blip r:embed="rId3">
            <a:alphaModFix/>
          </a:blip>
          <a:srcRect b="0" l="0" r="0" t="0"/>
          <a:stretch/>
        </p:blipFill>
        <p:spPr>
          <a:xfrm rot="-619365">
            <a:off x="316894" y="303690"/>
            <a:ext cx="3446211" cy="2657020"/>
          </a:xfrm>
          <a:prstGeom prst="rect">
            <a:avLst/>
          </a:prstGeom>
          <a:noFill/>
          <a:ln>
            <a:noFill/>
          </a:ln>
        </p:spPr>
      </p:pic>
      <p:pic>
        <p:nvPicPr>
          <p:cNvPr id="113" name="Google Shape;113;p20"/>
          <p:cNvPicPr preferRelativeResize="0"/>
          <p:nvPr/>
        </p:nvPicPr>
        <p:blipFill rotWithShape="1">
          <a:blip r:embed="rId4">
            <a:alphaModFix/>
          </a:blip>
          <a:srcRect b="3827" l="0" r="3372" t="0"/>
          <a:stretch/>
        </p:blipFill>
        <p:spPr>
          <a:xfrm>
            <a:off x="5474775" y="203024"/>
            <a:ext cx="3107525" cy="4315725"/>
          </a:xfrm>
          <a:prstGeom prst="rect">
            <a:avLst/>
          </a:prstGeom>
          <a:noFill/>
          <a:ln>
            <a:noFill/>
          </a:ln>
        </p:spPr>
      </p:pic>
      <p:sp>
        <p:nvSpPr>
          <p:cNvPr id="114" name="Google Shape;114;p20"/>
          <p:cNvSpPr txBox="1"/>
          <p:nvPr/>
        </p:nvSpPr>
        <p:spPr>
          <a:xfrm>
            <a:off x="88125" y="3247975"/>
            <a:ext cx="2469000" cy="1792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 sz="1000" u="sng" cap="none" strike="noStrike">
                <a:solidFill>
                  <a:schemeClr val="dk2"/>
                </a:solidFill>
                <a:latin typeface="Arial"/>
                <a:ea typeface="Arial"/>
                <a:cs typeface="Arial"/>
                <a:sym typeface="Arial"/>
              </a:rPr>
              <a:t>5 minute Transitional</a:t>
            </a:r>
            <a:endParaRPr b="1" i="0" sz="1000" u="sng"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dk2"/>
                </a:solidFill>
                <a:latin typeface="Arial"/>
                <a:ea typeface="Arial"/>
                <a:cs typeface="Arial"/>
                <a:sym typeface="Arial"/>
              </a:rPr>
              <a:t>1. Have board books or children to look at in basket.</a:t>
            </a:r>
            <a:endParaRPr b="1" i="0" sz="10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dk2"/>
                </a:solidFill>
                <a:latin typeface="Arial"/>
                <a:ea typeface="Arial"/>
                <a:cs typeface="Arial"/>
                <a:sym typeface="Arial"/>
              </a:rPr>
              <a:t>2. Let children practice writing their name on board in room.</a:t>
            </a:r>
            <a:endParaRPr b="1" i="0" sz="10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dk2"/>
                </a:solidFill>
                <a:latin typeface="Arial"/>
                <a:ea typeface="Arial"/>
                <a:cs typeface="Arial"/>
                <a:sym typeface="Arial"/>
              </a:rPr>
              <a:t>3. Grab the first sound in a word and hold it in your hand. Then let it go.</a:t>
            </a:r>
            <a:endParaRPr b="1" i="0" sz="10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dk2"/>
                </a:solidFill>
                <a:latin typeface="Arial"/>
                <a:ea typeface="Arial"/>
                <a:cs typeface="Arial"/>
                <a:sym typeface="Arial"/>
              </a:rPr>
              <a:t>4. Sort magnetic letters and numbers on board.</a:t>
            </a:r>
            <a:endParaRPr b="1" i="0" sz="10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dk2"/>
                </a:solidFill>
                <a:latin typeface="Arial"/>
                <a:ea typeface="Arial"/>
                <a:cs typeface="Arial"/>
                <a:sym typeface="Arial"/>
              </a:rPr>
              <a:t>5. Play four corners with letters and sounds.</a:t>
            </a:r>
            <a:endParaRPr b="1" i="0" sz="1000" u="none" cap="none" strike="noStrike">
              <a:solidFill>
                <a:schemeClr val="dk2"/>
              </a:solidFill>
              <a:latin typeface="Arial"/>
              <a:ea typeface="Arial"/>
              <a:cs typeface="Arial"/>
              <a:sym typeface="Arial"/>
            </a:endParaRPr>
          </a:p>
        </p:txBody>
      </p:sp>
      <p:sp>
        <p:nvSpPr>
          <p:cNvPr id="115" name="Google Shape;115;p20"/>
          <p:cNvSpPr txBox="1"/>
          <p:nvPr/>
        </p:nvSpPr>
        <p:spPr>
          <a:xfrm>
            <a:off x="2672400" y="2997925"/>
            <a:ext cx="2687100" cy="205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 sz="1000" u="sng" cap="none" strike="noStrike">
                <a:solidFill>
                  <a:schemeClr val="dk2"/>
                </a:solidFill>
                <a:latin typeface="Arial"/>
                <a:ea typeface="Arial"/>
                <a:cs typeface="Arial"/>
                <a:sym typeface="Arial"/>
              </a:rPr>
              <a:t>Parent Activities</a:t>
            </a:r>
            <a:endParaRPr b="1" i="0" sz="1000" u="sng"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dk2"/>
                </a:solidFill>
                <a:latin typeface="Arial"/>
                <a:ea typeface="Arial"/>
                <a:cs typeface="Arial"/>
                <a:sym typeface="Arial"/>
              </a:rPr>
              <a:t>1. Let your child hold book while you read.</a:t>
            </a:r>
            <a:endParaRPr b="1" i="0" sz="10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dk2"/>
                </a:solidFill>
                <a:latin typeface="Arial"/>
                <a:ea typeface="Arial"/>
                <a:cs typeface="Arial"/>
                <a:sym typeface="Arial"/>
              </a:rPr>
              <a:t>2. Teach your child about signatures. Let them watch you write your name. </a:t>
            </a:r>
            <a:endParaRPr b="1" i="0" sz="10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dk2"/>
                </a:solidFill>
                <a:latin typeface="Arial"/>
                <a:ea typeface="Arial"/>
                <a:cs typeface="Arial"/>
                <a:sym typeface="Arial"/>
              </a:rPr>
              <a:t>3. Help your child listen for the beginning sound of people’s name.</a:t>
            </a:r>
            <a:endParaRPr b="1" i="0" sz="10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dk2"/>
                </a:solidFill>
                <a:latin typeface="Arial"/>
                <a:ea typeface="Arial"/>
                <a:cs typeface="Arial"/>
                <a:sym typeface="Arial"/>
              </a:rPr>
              <a:t>4. At a restaurant, show your child a menu and point out numbers and letters. Look for numbers 1-5.</a:t>
            </a:r>
            <a:endParaRPr b="1" i="0" sz="10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dk2"/>
                </a:solidFill>
                <a:latin typeface="Arial"/>
                <a:ea typeface="Arial"/>
                <a:cs typeface="Arial"/>
                <a:sym typeface="Arial"/>
              </a:rPr>
              <a:t>5. Write numbers in dirt with stick or chalk on sidewalk.</a:t>
            </a:r>
            <a:endParaRPr b="1" i="0" sz="1000" u="none" cap="none" strike="noStrike">
              <a:solidFill>
                <a:schemeClr val="dk2"/>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19" name="Shape 119"/>
        <p:cNvGrpSpPr/>
        <p:nvPr/>
      </p:nvGrpSpPr>
      <p:grpSpPr>
        <a:xfrm>
          <a:off x="0" y="0"/>
          <a:ext cx="0" cy="0"/>
          <a:chOff x="0" y="0"/>
          <a:chExt cx="0" cy="0"/>
        </a:xfrm>
      </p:grpSpPr>
      <p:pic>
        <p:nvPicPr>
          <p:cNvPr id="120" name="Google Shape;120;p21"/>
          <p:cNvPicPr preferRelativeResize="0"/>
          <p:nvPr/>
        </p:nvPicPr>
        <p:blipFill rotWithShape="1">
          <a:blip r:embed="rId3">
            <a:alphaModFix/>
          </a:blip>
          <a:srcRect b="0" l="0" r="0" t="0"/>
          <a:stretch/>
        </p:blipFill>
        <p:spPr>
          <a:xfrm rot="-587084">
            <a:off x="313359" y="444039"/>
            <a:ext cx="3170258" cy="2522748"/>
          </a:xfrm>
          <a:prstGeom prst="rect">
            <a:avLst/>
          </a:prstGeom>
          <a:noFill/>
          <a:ln>
            <a:noFill/>
          </a:ln>
        </p:spPr>
      </p:pic>
      <p:pic>
        <p:nvPicPr>
          <p:cNvPr id="121" name="Google Shape;121;p21"/>
          <p:cNvPicPr preferRelativeResize="0"/>
          <p:nvPr/>
        </p:nvPicPr>
        <p:blipFill rotWithShape="1">
          <a:blip r:embed="rId4">
            <a:alphaModFix/>
          </a:blip>
          <a:srcRect b="14805" l="0" r="0" t="0"/>
          <a:stretch/>
        </p:blipFill>
        <p:spPr>
          <a:xfrm>
            <a:off x="5628450" y="193000"/>
            <a:ext cx="3106500" cy="3084150"/>
          </a:xfrm>
          <a:prstGeom prst="rect">
            <a:avLst/>
          </a:prstGeom>
          <a:noFill/>
          <a:ln>
            <a:noFill/>
          </a:ln>
        </p:spPr>
      </p:pic>
      <p:sp>
        <p:nvSpPr>
          <p:cNvPr id="122" name="Google Shape;122;p21"/>
          <p:cNvSpPr txBox="1"/>
          <p:nvPr/>
        </p:nvSpPr>
        <p:spPr>
          <a:xfrm>
            <a:off x="122050" y="3217825"/>
            <a:ext cx="3233100" cy="1851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 sz="1000" u="sng" cap="none" strike="noStrike">
                <a:solidFill>
                  <a:schemeClr val="dk2"/>
                </a:solidFill>
                <a:latin typeface="Arial"/>
                <a:ea typeface="Arial"/>
                <a:cs typeface="Arial"/>
                <a:sym typeface="Arial"/>
              </a:rPr>
              <a:t>5 Minute Transitions</a:t>
            </a:r>
            <a:endParaRPr b="1" i="0" sz="1000" u="sng"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dk2"/>
                </a:solidFill>
                <a:latin typeface="Arial"/>
                <a:ea typeface="Arial"/>
                <a:cs typeface="Arial"/>
                <a:sym typeface="Arial"/>
              </a:rPr>
              <a:t>1.  Play Simon Says with 2 directions.</a:t>
            </a:r>
            <a:endParaRPr b="1" i="0" sz="10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dk2"/>
                </a:solidFill>
                <a:latin typeface="Arial"/>
                <a:ea typeface="Arial"/>
                <a:cs typeface="Arial"/>
                <a:sym typeface="Arial"/>
              </a:rPr>
              <a:t>2. Give students picture cards and have them go find their the picture that begins with the same sound.</a:t>
            </a:r>
            <a:endParaRPr b="1" i="0" sz="10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dk2"/>
                </a:solidFill>
                <a:latin typeface="Arial"/>
                <a:ea typeface="Arial"/>
                <a:cs typeface="Arial"/>
                <a:sym typeface="Arial"/>
              </a:rPr>
              <a:t>3. Roll a dice and have students race to count out that many objects.</a:t>
            </a:r>
            <a:endParaRPr b="1" i="0" sz="10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dk2"/>
                </a:solidFill>
                <a:latin typeface="Arial"/>
                <a:ea typeface="Arial"/>
                <a:cs typeface="Arial"/>
                <a:sym typeface="Arial"/>
              </a:rPr>
              <a:t>4. Give each student an object (jewel, stone, crayon) have them use position words and put it different places.</a:t>
            </a:r>
            <a:endParaRPr b="1" i="0" sz="10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dk2"/>
                </a:solidFill>
                <a:latin typeface="Arial"/>
                <a:ea typeface="Arial"/>
                <a:cs typeface="Arial"/>
                <a:sym typeface="Arial"/>
              </a:rPr>
              <a:t>5. Have students make up number stories using objects in the classroom. </a:t>
            </a:r>
            <a:endParaRPr b="1" i="0" sz="1000" u="none" cap="none" strike="noStrike">
              <a:solidFill>
                <a:schemeClr val="dk2"/>
              </a:solidFill>
              <a:latin typeface="Arial"/>
              <a:ea typeface="Arial"/>
              <a:cs typeface="Arial"/>
              <a:sym typeface="Arial"/>
            </a:endParaRPr>
          </a:p>
        </p:txBody>
      </p:sp>
      <p:sp>
        <p:nvSpPr>
          <p:cNvPr id="123" name="Google Shape;123;p21"/>
          <p:cNvSpPr txBox="1"/>
          <p:nvPr/>
        </p:nvSpPr>
        <p:spPr>
          <a:xfrm>
            <a:off x="3806200" y="3277150"/>
            <a:ext cx="3938400" cy="179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dk2"/>
                </a:solidFill>
                <a:latin typeface="Arial"/>
                <a:ea typeface="Arial"/>
                <a:cs typeface="Arial"/>
                <a:sym typeface="Arial"/>
              </a:rPr>
              <a:t>Parent Activities</a:t>
            </a:r>
            <a:endParaRPr b="1" i="0" sz="10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dk2"/>
                </a:solidFill>
                <a:latin typeface="Arial"/>
                <a:ea typeface="Arial"/>
                <a:cs typeface="Arial"/>
                <a:sym typeface="Arial"/>
              </a:rPr>
              <a:t>1.  Give your child tasks with 2 steps. (Pick up your shoes and put them in your room).</a:t>
            </a:r>
            <a:endParaRPr b="1" i="0" sz="10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dk2"/>
                </a:solidFill>
                <a:latin typeface="Arial"/>
                <a:ea typeface="Arial"/>
                <a:cs typeface="Arial"/>
                <a:sym typeface="Arial"/>
              </a:rPr>
              <a:t>2. Give your child 3 words and have them tell you the two that begin with the same sound.</a:t>
            </a:r>
            <a:endParaRPr b="1" i="0" sz="10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dk2"/>
                </a:solidFill>
                <a:latin typeface="Arial"/>
                <a:ea typeface="Arial"/>
                <a:cs typeface="Arial"/>
                <a:sym typeface="Arial"/>
              </a:rPr>
              <a:t>3. Give your child a number and have them gather that many. (Go get 5 spoons. Bring 4 napkins to the table.)</a:t>
            </a:r>
            <a:endParaRPr b="1" i="0" sz="10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dk2"/>
                </a:solidFill>
                <a:latin typeface="Arial"/>
                <a:ea typeface="Arial"/>
                <a:cs typeface="Arial"/>
                <a:sym typeface="Arial"/>
              </a:rPr>
              <a:t>4. Get a stuffed animal put it above the …., under the…. Use all the position words to practice.</a:t>
            </a:r>
            <a:endParaRPr b="1" i="0" sz="10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dk2"/>
                </a:solidFill>
                <a:latin typeface="Arial"/>
                <a:ea typeface="Arial"/>
                <a:cs typeface="Arial"/>
                <a:sym typeface="Arial"/>
              </a:rPr>
              <a:t>5. Play tic tac toe with different letters. Instead of X and O use 2 other letters.</a:t>
            </a:r>
            <a:endParaRPr b="1" i="0" sz="1000" u="none" cap="none" strike="noStrike">
              <a:solidFill>
                <a:schemeClr val="dk2"/>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